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8" r:id="rId3"/>
    <p:sldId id="272" r:id="rId4"/>
    <p:sldId id="278" r:id="rId5"/>
    <p:sldId id="283" r:id="rId6"/>
    <p:sldId id="276" r:id="rId7"/>
    <p:sldId id="284" r:id="rId8"/>
    <p:sldId id="279" r:id="rId9"/>
    <p:sldId id="277" r:id="rId10"/>
    <p:sldId id="282" r:id="rId11"/>
    <p:sldId id="266" r:id="rId12"/>
    <p:sldId id="267" r:id="rId13"/>
    <p:sldId id="274" r:id="rId14"/>
  </p:sldIdLst>
  <p:sldSz cx="12192000" cy="6858000"/>
  <p:notesSz cx="6858000" cy="93138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7209B8F-0D8E-4635-BCC2-5E37B78FE232}">
          <p14:sldIdLst>
            <p14:sldId id="256"/>
            <p14:sldId id="268"/>
            <p14:sldId id="272"/>
            <p14:sldId id="278"/>
            <p14:sldId id="283"/>
            <p14:sldId id="276"/>
            <p14:sldId id="284"/>
            <p14:sldId id="279"/>
            <p14:sldId id="277"/>
            <p14:sldId id="282"/>
            <p14:sldId id="266"/>
            <p14:sldId id="267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2" autoAdjust="0"/>
    <p:restoredTop sz="94714" autoAdjust="0"/>
  </p:normalViewPr>
  <p:slideViewPr>
    <p:cSldViewPr snapToGrid="0" showGuides="1">
      <p:cViewPr varScale="1">
        <p:scale>
          <a:sx n="108" d="100"/>
          <a:sy n="108" d="100"/>
        </p:scale>
        <p:origin x="738" y="18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766"/>
    </p:cViewPr>
  </p:sorterViewPr>
  <p:notesViewPr>
    <p:cSldViewPr snapToGrid="0" showGuides="1">
      <p:cViewPr varScale="1">
        <p:scale>
          <a:sx n="85" d="100"/>
          <a:sy n="85" d="100"/>
        </p:scale>
        <p:origin x="380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195C1-D601-4B0B-A5E8-D44D40101967}" type="datetimeFigureOut">
              <a:rPr lang="es-ES" smtClean="0"/>
              <a:t>09/12/2021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027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A706C-C6A8-4F67-A696-F23EEBCCA9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9690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9F9843A-DD9D-405E-904D-F72D642C8D97}" type="datetimeFigureOut">
              <a:rPr lang="es-ES" smtClean="0"/>
              <a:t>09/12/2021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82296"/>
            <a:ext cx="5486400" cy="366733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1952F3-5C1C-472C-B810-889AADF661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2339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4264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1093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1958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9756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3285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44075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50388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92330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25396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5482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/>
          <p:cNvSpPr/>
          <p:nvPr userDrawn="1"/>
        </p:nvSpPr>
        <p:spPr>
          <a:xfrm>
            <a:off x="11062741" y="1122363"/>
            <a:ext cx="993792" cy="207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 N D E C A</a:t>
            </a:r>
            <a:endParaRPr lang="es-GT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5" indent="0" algn="ctr">
              <a:buNone/>
              <a:defRPr sz="2000"/>
            </a:lvl2pPr>
            <a:lvl3pPr marL="914388" indent="0" algn="ctr">
              <a:buNone/>
              <a:defRPr sz="1801"/>
            </a:lvl3pPr>
            <a:lvl4pPr marL="1371583" indent="0" algn="ctr">
              <a:buNone/>
              <a:defRPr sz="1600"/>
            </a:lvl4pPr>
            <a:lvl5pPr marL="1828777" indent="0" algn="ctr">
              <a:buNone/>
              <a:defRPr sz="1600"/>
            </a:lvl5pPr>
            <a:lvl6pPr marL="2285972" indent="0" algn="ctr">
              <a:buNone/>
              <a:defRPr sz="1600"/>
            </a:lvl6pPr>
            <a:lvl7pPr marL="2743165" indent="0" algn="ctr">
              <a:buNone/>
              <a:defRPr sz="1600"/>
            </a:lvl7pPr>
            <a:lvl8pPr marL="3200360" indent="0" algn="ctr">
              <a:buNone/>
              <a:defRPr sz="1600"/>
            </a:lvl8pPr>
            <a:lvl9pPr marL="3657555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01E8-FA3E-4C72-B8B3-63559C12F5E2}" type="datetime1">
              <a:rPr lang="es-ES" smtClean="0"/>
              <a:t>09/12/2021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181476" y="6492880"/>
            <a:ext cx="2743200" cy="365125"/>
          </a:xfrm>
        </p:spPr>
        <p:txBody>
          <a:bodyPr/>
          <a:lstStyle>
            <a:lvl1pPr>
              <a:defRPr sz="1401" b="1" cap="none" spc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fld id="{E1471642-554C-4129-AACD-A60A5C1E4227}" type="slidenum">
              <a:rPr lang="es-ES" smtClean="0"/>
              <a:pPr/>
              <a:t>‹Nº›</a:t>
            </a:fld>
            <a:endParaRPr lang="es-ES" dirty="0"/>
          </a:p>
        </p:txBody>
      </p:sp>
      <p:pic>
        <p:nvPicPr>
          <p:cNvPr id="10" name="Imagen 9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8875" y="0"/>
            <a:ext cx="1061525" cy="115546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" name="Imagen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82" y="95997"/>
            <a:ext cx="1840546" cy="834445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2" y="1865943"/>
            <a:ext cx="12192000" cy="44527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4708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4A94-AD3F-4F1A-BFFC-49BD08E9D6B0}" type="datetime1">
              <a:rPr lang="es-ES" smtClean="0"/>
              <a:t>09/12/2021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948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3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D708-962F-4063-9A72-D58CF172A42D}" type="datetime1">
              <a:rPr lang="es-ES" smtClean="0"/>
              <a:t>09/12/2021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951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934D6-72CB-4035-BB1E-841E95607CD7}" type="datetime1">
              <a:rPr lang="es-ES" smtClean="0"/>
              <a:t>09/12/2021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371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2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2" y="458946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88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F688-2A5E-4090-8F47-FF8B518BD8B0}" type="datetime1">
              <a:rPr lang="es-ES" smtClean="0"/>
              <a:t>09/12/2021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521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8664B-20E1-4255-A571-B968802F2F39}" type="datetime1">
              <a:rPr lang="es-ES" smtClean="0"/>
              <a:t>09/12/2021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834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1BF9-2ED0-4805-8B78-ED325DFBDF30}" type="datetime1">
              <a:rPr lang="es-ES" smtClean="0"/>
              <a:t>09/12/2021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232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118-A586-44BF-96DD-84616D1DA543}" type="datetime1">
              <a:rPr lang="es-ES" smtClean="0"/>
              <a:t>09/12/2021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63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AA9E-6B08-4CE1-9E0E-7B93A8DD95AA}" type="datetime1">
              <a:rPr lang="es-ES" smtClean="0"/>
              <a:t>09/12/2021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304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1AF5-621F-42E7-9F69-6B7CEEEE5ED2}" type="datetime1">
              <a:rPr lang="es-ES" smtClean="0"/>
              <a:t>09/12/2021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438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5" indent="0">
              <a:buNone/>
              <a:defRPr sz="2800"/>
            </a:lvl2pPr>
            <a:lvl3pPr marL="914388" indent="0">
              <a:buNone/>
              <a:defRPr sz="2400"/>
            </a:lvl3pPr>
            <a:lvl4pPr marL="1371583" indent="0">
              <a:buNone/>
              <a:defRPr sz="2000"/>
            </a:lvl4pPr>
            <a:lvl5pPr marL="1828777" indent="0">
              <a:buNone/>
              <a:defRPr sz="2000"/>
            </a:lvl5pPr>
            <a:lvl6pPr marL="2285972" indent="0">
              <a:buNone/>
              <a:defRPr sz="2000"/>
            </a:lvl6pPr>
            <a:lvl7pPr marL="2743165" indent="0">
              <a:buNone/>
              <a:defRPr sz="2000"/>
            </a:lvl7pPr>
            <a:lvl8pPr marL="3200360" indent="0">
              <a:buNone/>
              <a:defRPr sz="2000"/>
            </a:lvl8pPr>
            <a:lvl9pPr marL="3657555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F0B8-9D5C-41A3-A800-0D6801D310DE}" type="datetime1">
              <a:rPr lang="es-ES" smtClean="0"/>
              <a:t>09/12/2021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762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2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09A81-2FEF-46AB-BB24-A9D781E4EB79}" type="datetime1">
              <a:rPr lang="es-ES" smtClean="0"/>
              <a:t>09/12/2021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2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688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hf hdr="0" ftr="0" dt="0"/>
  <p:txStyles>
    <p:titleStyle>
      <a:lvl1pPr algn="l" defTabSz="91438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7" indent="-228597" algn="l" defTabSz="914388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0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37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568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763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957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15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9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88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3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7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2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16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55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</a:t>
            </a:fld>
            <a:endParaRPr lang="es-ES" dirty="0"/>
          </a:p>
        </p:txBody>
      </p:sp>
      <p:grpSp>
        <p:nvGrpSpPr>
          <p:cNvPr id="10" name="Grupo 9"/>
          <p:cNvGrpSpPr/>
          <p:nvPr/>
        </p:nvGrpSpPr>
        <p:grpSpPr>
          <a:xfrm>
            <a:off x="2476870" y="71021"/>
            <a:ext cx="8140823" cy="6684886"/>
            <a:chOff x="2900515" y="115408"/>
            <a:chExt cx="7822411" cy="3746377"/>
          </a:xfrm>
        </p:grpSpPr>
        <p:sp>
          <p:nvSpPr>
            <p:cNvPr id="3" name="Rectángulo 2"/>
            <p:cNvSpPr/>
            <p:nvPr/>
          </p:nvSpPr>
          <p:spPr>
            <a:xfrm>
              <a:off x="2900515" y="115408"/>
              <a:ext cx="7822411" cy="3746377"/>
            </a:xfrm>
            <a:prstGeom prst="rect">
              <a:avLst/>
            </a:prstGeom>
            <a:ln w="762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91440" tIns="45720" rIns="91440" bIns="45720" anchor="ctr" anchorCtr="0">
              <a:no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>
                <a:spcBef>
                  <a:spcPts val="1200"/>
                </a:spcBef>
                <a:spcAft>
                  <a:spcPts val="1200"/>
                </a:spcAft>
              </a:pPr>
              <a:r>
                <a:rPr lang="es-ES" sz="4800" dirty="0" smtClean="0">
                  <a:ln w="76200">
                    <a:solidFill>
                      <a:srgbClr val="00B0F0"/>
                    </a:solidFill>
                  </a:ln>
                  <a:solidFill>
                    <a:srgbClr val="00B0F0"/>
                  </a:solidFill>
                  <a:effectLst>
                    <a:outerShdw blurRad="60007" dist="698500" dir="7680000" sy="30000" kx="1300200" algn="ctr" rotWithShape="0">
                      <a:schemeClr val="accent1">
                        <a:lumMod val="75000"/>
                        <a:alpha val="32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EJECUCIÓN FÍSICA</a:t>
              </a:r>
            </a:p>
            <a:p>
              <a:pPr algn="ctr">
                <a:spcBef>
                  <a:spcPts val="1200"/>
                </a:spcBef>
                <a:spcAft>
                  <a:spcPts val="1200"/>
                </a:spcAft>
              </a:pPr>
              <a:r>
                <a:rPr lang="es-ES" sz="4800" dirty="0" smtClean="0">
                  <a:ln w="76200">
                    <a:solidFill>
                      <a:srgbClr val="00B0F0"/>
                    </a:solidFill>
                  </a:ln>
                  <a:solidFill>
                    <a:srgbClr val="00B0F0"/>
                  </a:solidFill>
                  <a:effectLst>
                    <a:outerShdw blurRad="60007" dist="698500" dir="7680000" sy="30000" kx="1300200" algn="ctr" rotWithShape="0">
                      <a:schemeClr val="accent1">
                        <a:lumMod val="75000"/>
                        <a:alpha val="32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Y </a:t>
              </a:r>
            </a:p>
            <a:p>
              <a:pPr algn="ctr">
                <a:spcBef>
                  <a:spcPts val="1200"/>
                </a:spcBef>
                <a:spcAft>
                  <a:spcPts val="1200"/>
                </a:spcAft>
              </a:pPr>
              <a:r>
                <a:rPr lang="es-ES" sz="4800" dirty="0" smtClean="0">
                  <a:ln w="76200">
                    <a:solidFill>
                      <a:srgbClr val="00B0F0"/>
                    </a:solidFill>
                  </a:ln>
                  <a:solidFill>
                    <a:srgbClr val="00B0F0"/>
                  </a:solidFill>
                  <a:effectLst>
                    <a:outerShdw blurRad="60007" dist="698500" dir="7680000" sy="30000" kx="1300200" algn="ctr" rotWithShape="0">
                      <a:schemeClr val="accent1">
                        <a:lumMod val="75000"/>
                        <a:alpha val="32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FINANCIERA</a:t>
              </a:r>
            </a:p>
            <a:p>
              <a:pPr algn="ctr">
                <a:spcBef>
                  <a:spcPts val="1200"/>
                </a:spcBef>
                <a:spcAft>
                  <a:spcPts val="1200"/>
                </a:spcAft>
              </a:pPr>
              <a:r>
                <a:rPr lang="es-ES" sz="4800" dirty="0" smtClean="0">
                  <a:ln w="76200">
                    <a:solidFill>
                      <a:srgbClr val="00B0F0"/>
                    </a:solidFill>
                  </a:ln>
                  <a:solidFill>
                    <a:srgbClr val="00B0F0"/>
                  </a:solidFill>
                  <a:effectLst>
                    <a:outerShdw blurRad="60007" dist="698500" dir="7680000" sy="30000" kx="1300200" algn="ctr" rotWithShape="0">
                      <a:schemeClr val="accent1">
                        <a:lumMod val="75000"/>
                        <a:alpha val="32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   ENERO  -  NOVIEMBRE</a:t>
              </a:r>
            </a:p>
            <a:p>
              <a:pPr algn="ctr">
                <a:spcBef>
                  <a:spcPts val="1200"/>
                </a:spcBef>
                <a:spcAft>
                  <a:spcPts val="1200"/>
                </a:spcAft>
              </a:pPr>
              <a:r>
                <a:rPr lang="es-ES" sz="4800" dirty="0" smtClean="0">
                  <a:ln w="76200">
                    <a:solidFill>
                      <a:srgbClr val="00B0F0"/>
                    </a:solidFill>
                  </a:ln>
                  <a:solidFill>
                    <a:srgbClr val="00B0F0"/>
                  </a:solidFill>
                  <a:effectLst>
                    <a:outerShdw blurRad="60007" dist="698500" dir="7680000" sy="30000" kx="1300200" algn="ctr" rotWithShape="0">
                      <a:schemeClr val="accent1">
                        <a:lumMod val="75000"/>
                        <a:alpha val="32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2021</a:t>
              </a:r>
              <a:endParaRPr lang="es-ES" sz="4800" dirty="0">
                <a:ln w="76200"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60007" dist="698500" dir="7680000" sy="30000" kx="1300200" algn="ctr" rotWithShape="0">
                    <a:schemeClr val="accent1">
                      <a:lumMod val="75000"/>
                      <a:alpha val="32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Rectángulo 5"/>
            <p:cNvSpPr/>
            <p:nvPr/>
          </p:nvSpPr>
          <p:spPr>
            <a:xfrm>
              <a:off x="2900515" y="115408"/>
              <a:ext cx="7822411" cy="3746377"/>
            </a:xfrm>
            <a:prstGeom prst="rect">
              <a:avLst/>
            </a:prstGeom>
            <a:noFill/>
            <a:ln w="76200">
              <a:solidFill>
                <a:schemeClr val="accent1">
                  <a:lumMod val="40000"/>
                  <a:lumOff val="6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GT"/>
            </a:p>
          </p:txBody>
        </p:sp>
      </p:grpSp>
    </p:spTree>
    <p:extLst>
      <p:ext uri="{BB962C8B-B14F-4D97-AF65-F5344CB8AC3E}">
        <p14:creationId xmlns:p14="http://schemas.microsoft.com/office/powerpoint/2010/main" val="271006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250" advTm="10000">
        <p14:vortex dir="r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10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2251775" y="0"/>
            <a:ext cx="7895788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Desarrollo Social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nero -  Noviembre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5479797"/>
              </p:ext>
            </p:extLst>
          </p:nvPr>
        </p:nvGraphicFramePr>
        <p:xfrm>
          <a:off x="275131" y="1685867"/>
          <a:ext cx="11649545" cy="346260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410059"/>
                <a:gridCol w="832538"/>
                <a:gridCol w="982810"/>
                <a:gridCol w="857728"/>
                <a:gridCol w="1080584"/>
                <a:gridCol w="1137685"/>
                <a:gridCol w="1034042"/>
                <a:gridCol w="1034042"/>
                <a:gridCol w="1034042"/>
                <a:gridCol w="1034042"/>
                <a:gridCol w="1211973"/>
              </a:tblGrid>
              <a:tr h="1608479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Proyecto</a:t>
                      </a:r>
                      <a:endParaRPr lang="es-ES_tradnl" sz="1600" noProof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Aceite</a:t>
                      </a:r>
                      <a:endParaRPr lang="es-ES_tradnl" sz="1600" baseline="0" noProof="0" dirty="0" smtClean="0"/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Arroz</a:t>
                      </a:r>
                      <a:r>
                        <a:rPr lang="es-ES_tradnl" sz="16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Azúcar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Frijol</a:t>
                      </a:r>
                    </a:p>
                    <a:p>
                      <a:pPr algn="ctr"/>
                      <a:r>
                        <a:rPr lang="es-ES_tradnl" sz="160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Harina de Maíz </a:t>
                      </a:r>
                      <a:r>
                        <a:rPr lang="es-ES_tradnl" sz="1400" noProof="0" dirty="0" err="1" smtClean="0"/>
                        <a:t>Nixtamali-zada</a:t>
                      </a:r>
                      <a:endParaRPr lang="es-ES_tradnl" sz="1400" noProof="0" dirty="0" smtClean="0"/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Hojuelas de</a:t>
                      </a:r>
                      <a:r>
                        <a:rPr lang="es-ES_tradnl" sz="1600" baseline="0" noProof="0" dirty="0" smtClean="0"/>
                        <a:t> Avena </a:t>
                      </a:r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Mezcla de Harina de Maíz y Soya </a:t>
                      </a:r>
                    </a:p>
                    <a:p>
                      <a:pPr algn="ctr"/>
                      <a:r>
                        <a:rPr lang="es-ES_tradnl" sz="160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Pasta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 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Sal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 TOTAL</a:t>
                      </a:r>
                      <a:r>
                        <a:rPr lang="es-ES_tradnl" sz="16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0" noProof="0" dirty="0" smtClean="0"/>
                        <a:t>MIDES</a:t>
                      </a:r>
                      <a:endParaRPr lang="es-ES_tradnl" sz="14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168.29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168.29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0" noProof="0" dirty="0" smtClean="0"/>
                        <a:t>MIDES </a:t>
                      </a:r>
                    </a:p>
                    <a:p>
                      <a:pPr algn="ctr"/>
                      <a:r>
                        <a:rPr lang="es-ES_tradnl" sz="1400" b="0" noProof="0" dirty="0" smtClean="0"/>
                        <a:t>COVID-19</a:t>
                      </a:r>
                      <a:endParaRPr lang="es-ES_tradnl" sz="14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226.98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716.97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268.60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1,252.94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3,207.85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447.25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189.01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248.14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45.63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6,603.36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Total 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226.98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885.26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268.60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1,252.94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3,207.85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447.25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189.01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248.14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45.63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smtClean="0"/>
                        <a:t>6,771.65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85872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23479" y="3"/>
            <a:ext cx="8090521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del INDECA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Reporte de ingresos por fuente de financiamiento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- Noviembre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11</a:t>
            </a:fld>
            <a:endParaRPr lang="es-E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3334183"/>
              </p:ext>
            </p:extLst>
          </p:nvPr>
        </p:nvGraphicFramePr>
        <p:xfrm>
          <a:off x="1004714" y="1784701"/>
          <a:ext cx="10543824" cy="3605783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596444"/>
                <a:gridCol w="2024841"/>
                <a:gridCol w="2157335"/>
                <a:gridCol w="2174457"/>
                <a:gridCol w="1590747"/>
              </a:tblGrid>
              <a:tr h="721551">
                <a:tc>
                  <a:txBody>
                    <a:bodyPr/>
                    <a:lstStyle/>
                    <a:p>
                      <a:pPr algn="ctr"/>
                      <a:r>
                        <a:rPr lang="es-ES_tradnl" sz="2100" noProof="0" dirty="0" smtClean="0"/>
                        <a:t>Fuente</a:t>
                      </a:r>
                      <a:r>
                        <a:rPr lang="es-ES_tradnl" sz="2100" baseline="0" noProof="0" dirty="0" smtClean="0"/>
                        <a:t> de financiamiento</a:t>
                      </a:r>
                      <a:endParaRPr lang="es-ES_tradnl" sz="21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100" noProof="0" dirty="0" smtClean="0"/>
                        <a:t>Asignado</a:t>
                      </a:r>
                      <a:endParaRPr lang="es-ES_tradnl" sz="21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100" noProof="0" dirty="0" smtClean="0"/>
                        <a:t>Vigente</a:t>
                      </a:r>
                      <a:endParaRPr lang="es-ES_tradnl" sz="21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100" noProof="0" dirty="0" smtClean="0"/>
                        <a:t>Percibido</a:t>
                      </a:r>
                      <a:endParaRPr lang="es-ES_tradnl" sz="21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100" noProof="0" dirty="0" smtClean="0"/>
                        <a:t>% Percibido s/vigente</a:t>
                      </a:r>
                      <a:endParaRPr lang="es-ES_tradnl" sz="21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715159">
                <a:tc>
                  <a:txBody>
                    <a:bodyPr/>
                    <a:lstStyle/>
                    <a:p>
                      <a:pPr marL="271463" indent="-271463" algn="l"/>
                      <a:r>
                        <a:rPr lang="es-ES_tradnl" sz="2000" noProof="0" dirty="0" smtClean="0"/>
                        <a:t>21 Ingresos Tributarios      IVA PAZ</a:t>
                      </a:r>
                      <a:endParaRPr lang="es-ES_tradnl" sz="20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15,000,000.00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15,000,000.00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12,500,000.00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b="0" noProof="0" dirty="0" smtClean="0"/>
                        <a:t>83.33%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36802">
                <a:tc>
                  <a:txBody>
                    <a:bodyPr/>
                    <a:lstStyle/>
                    <a:p>
                      <a:pPr algn="l"/>
                      <a:r>
                        <a:rPr lang="es-ES_tradnl" sz="2000" noProof="0" dirty="0" smtClean="0"/>
                        <a:t>31 Ingresos</a:t>
                      </a:r>
                      <a:r>
                        <a:rPr lang="es-ES_tradnl" sz="2000" baseline="0" noProof="0" dirty="0" smtClean="0"/>
                        <a:t> propios</a:t>
                      </a:r>
                      <a:endParaRPr lang="es-ES_tradnl" sz="20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500,000.00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500,000.00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357,999.01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b="0" noProof="0" dirty="0" smtClean="0"/>
                        <a:t>71.60%</a:t>
                      </a:r>
                      <a:endParaRPr lang="es-ES_tradnl" sz="20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77061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2000" noProof="0" dirty="0" smtClean="0"/>
                        <a:t>32</a:t>
                      </a:r>
                      <a:r>
                        <a:rPr lang="es-ES_tradnl" sz="2000" baseline="0" noProof="0" dirty="0" smtClean="0"/>
                        <a:t> Disminución de Caja y Bancos</a:t>
                      </a:r>
                      <a:endParaRPr lang="es-ES_tradnl" sz="20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2,000,000.00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2,000,000.00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2,000,000.00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b="0" noProof="0" dirty="0" smtClean="0"/>
                        <a:t>100%</a:t>
                      </a:r>
                      <a:endParaRPr lang="es-ES_tradnl" sz="20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4523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</a:rPr>
                        <a:t>17,500,000.00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</a:rPr>
                        <a:t>17,500,000.00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14,857,999.01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3754966" y="6104588"/>
            <a:ext cx="5772150" cy="36933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percibido sobre lo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Vigente: 85.00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2250726" y="1427530"/>
            <a:ext cx="8051800" cy="375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(Valores expresados en Quetzales)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73930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23479" y="3"/>
            <a:ext cx="8065121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Instituto Nacional de Comercialización Agrícola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Reporte de egresos por grupo de gasto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nero a Noviembre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12</a:t>
            </a:fld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3539067" y="5441337"/>
            <a:ext cx="6219531" cy="64633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Vigente:  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63.00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Percibido: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74.00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0855835"/>
              </p:ext>
            </p:extLst>
          </p:nvPr>
        </p:nvGraphicFramePr>
        <p:xfrm>
          <a:off x="1972734" y="1521674"/>
          <a:ext cx="8820186" cy="375358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903133"/>
                <a:gridCol w="2438400"/>
                <a:gridCol w="2478653"/>
              </a:tblGrid>
              <a:tr h="641111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Grupo de Gasto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Vigente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Gasto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461492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 smtClean="0"/>
                        <a:t>Servicios</a:t>
                      </a:r>
                      <a:r>
                        <a:rPr lang="es-ES_tradnl" sz="1600" baseline="0" noProof="0" dirty="0" smtClean="0"/>
                        <a:t> Personales          “000“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8,548,979.00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6,904,070.60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46302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Servicios NO Personales   “100”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4,806,130.00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1,955,368.98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39093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Materiales y Suministros</a:t>
                      </a:r>
                      <a:r>
                        <a:rPr lang="es-ES_tradnl" sz="1600" baseline="0" noProof="0" dirty="0" smtClean="0"/>
                        <a:t>  “200”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1,332,000.00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577,094.87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12156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 smtClean="0"/>
                        <a:t>Maquinaria y Equipo         “300”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1,536,000.00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1,034,832.88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475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Transferencias</a:t>
                      </a:r>
                      <a:r>
                        <a:rPr lang="es-ES_tradnl" sz="1600" baseline="0" noProof="0" dirty="0" smtClean="0"/>
                        <a:t> Corrientes “400”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950,000.00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349,699.47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475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Asignaciones Globales      “900”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326,891.00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168,017.60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2392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17,500,000.00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10,989,084.40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69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13</a:t>
            </a:fld>
            <a:endParaRPr lang="es-ES"/>
          </a:p>
        </p:txBody>
      </p:sp>
      <p:sp>
        <p:nvSpPr>
          <p:cNvPr id="6" name="Rectángulo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450" y="1065061"/>
            <a:ext cx="11977294" cy="458975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5" name="Elipse 4"/>
          <p:cNvSpPr/>
          <p:nvPr/>
        </p:nvSpPr>
        <p:spPr>
          <a:xfrm>
            <a:off x="10984470" y="70948"/>
            <a:ext cx="1132810" cy="1091380"/>
          </a:xfrm>
          <a:prstGeom prst="ellipse">
            <a:avLst/>
          </a:prstGeom>
          <a:blipFill>
            <a:blip r:embed="rId3">
              <a:alphaModFix amt="49000"/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a:blip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65776283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76477" y="113876"/>
            <a:ext cx="8056243" cy="897343"/>
          </a:xfr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Existencias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diarias,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promedio mensual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manejo de alimentos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bodegas  del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INDECA 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Año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2</a:t>
            </a:fld>
            <a:endParaRPr lang="es-ES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314295"/>
              </p:ext>
            </p:extLst>
          </p:nvPr>
        </p:nvGraphicFramePr>
        <p:xfrm>
          <a:off x="2276476" y="1011219"/>
          <a:ext cx="8056245" cy="579631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21393"/>
                <a:gridCol w="1608713"/>
                <a:gridCol w="1608713"/>
                <a:gridCol w="1608713"/>
                <a:gridCol w="1608713"/>
              </a:tblGrid>
              <a:tr h="370841"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Mes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Institución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es-ES" sz="1600" baseline="0" dirty="0" smtClean="0">
                          <a:solidFill>
                            <a:schemeClr val="tx1"/>
                          </a:solidFill>
                        </a:rPr>
                        <a:t> Tm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79653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PMA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MAGA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MIDES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97078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Enero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10,524.80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5,081.60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1,797.42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17,403.82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Febrero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7,918.57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4,823.69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1,673.85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14,416.11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Marzo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3,423.40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3,281.55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812.40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7,517.35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Abril 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1,386.79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3,200.68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374.72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4,962.19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Mayo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2,889.67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3,887.02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61.96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6,838.65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Junio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1,777.96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5,608.20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2.35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7,388.51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Julio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209.82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6,878.37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0.53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7,088.72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Agosto 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9.10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6,071.09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328.24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6,408.43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Septiembre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91.88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4,541.35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439.75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5,072.98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Octubre 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422.73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3,577.99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382.95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4,383.67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Noviembre 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800.96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3,710.86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282.61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4,794.43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Diciembre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0.00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PROMEDIO DIARIO MENSUAL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2,677.79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4,605.67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559.71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7,843.17</a:t>
                      </a:r>
                      <a:endParaRPr lang="es-ES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94754">
                <a:tc>
                  <a:txBody>
                    <a:bodyPr/>
                    <a:lstStyle/>
                    <a:p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EJECUTADO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29,455.68</a:t>
                      </a:r>
                      <a:endParaRPr lang="es-GT" sz="1400" b="1" i="0" u="none" strike="noStrike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50,662.40</a:t>
                      </a:r>
                      <a:endParaRPr lang="es-GT" sz="1400" b="1" i="0" u="none" strike="noStrike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6,156.78</a:t>
                      </a:r>
                      <a:endParaRPr lang="es-GT" sz="1400" b="1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fontAlgn="t" latinLnBrk="0" hangingPunct="1"/>
                      <a:r>
                        <a:rPr lang="es-MX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86,274.86</a:t>
                      </a:r>
                      <a:endParaRPr lang="es-GT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02712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Planificado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105,000</a:t>
                      </a:r>
                      <a:endParaRPr lang="es-ES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22480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Porcentaje de avance físico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82%</a:t>
                      </a:r>
                      <a:endParaRPr lang="es-ES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67135" y="6544637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</a:t>
            </a:r>
            <a:r>
              <a:rPr lang="es-ES" sz="1100" b="1" dirty="0" smtClean="0"/>
              <a:t>Toneladas </a:t>
            </a:r>
            <a:r>
              <a:rPr lang="es-ES" sz="1100" b="1" dirty="0"/>
              <a:t>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332617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3</a:t>
            </a:fld>
            <a:endParaRPr lang="es-ES" dirty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5260586"/>
              </p:ext>
            </p:extLst>
          </p:nvPr>
        </p:nvGraphicFramePr>
        <p:xfrm>
          <a:off x="706704" y="2530867"/>
          <a:ext cx="10778592" cy="163398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028663"/>
                <a:gridCol w="1046551"/>
                <a:gridCol w="1055496"/>
                <a:gridCol w="1055496"/>
                <a:gridCol w="1082332"/>
                <a:gridCol w="1082332"/>
                <a:gridCol w="1082332"/>
                <a:gridCol w="1082332"/>
                <a:gridCol w="963032"/>
                <a:gridCol w="1300026"/>
              </a:tblGrid>
              <a:tr h="1015944"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Aceite</a:t>
                      </a:r>
                      <a:endParaRPr lang="es-ES_tradnl" sz="1400" baseline="0" noProof="0" dirty="0" smtClean="0"/>
                    </a:p>
                    <a:p>
                      <a:pPr algn="ctr"/>
                      <a:r>
                        <a:rPr lang="es-ES_tradnl" sz="1400" baseline="0" noProof="0" dirty="0" smtClean="0"/>
                        <a:t>Tm</a:t>
                      </a:r>
                      <a:endParaRPr lang="es-ES_tradnl" sz="140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/>
                        <a:t>Arroz </a:t>
                      </a:r>
                    </a:p>
                    <a:p>
                      <a:pPr algn="ctr"/>
                      <a:r>
                        <a:rPr lang="es-ES_tradnl" sz="1400" noProof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>
                          <a:solidFill>
                            <a:schemeClr val="bg1"/>
                          </a:solidFill>
                        </a:rPr>
                        <a:t>Azúcar</a:t>
                      </a:r>
                      <a:r>
                        <a:rPr lang="es-ES_tradnl" sz="1400" baseline="0" noProof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400" baseline="0" noProof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4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/>
                        <a:t>Frijol</a:t>
                      </a:r>
                      <a:r>
                        <a:rPr lang="es-ES_tradnl" sz="1400" baseline="0" noProof="0" smtClean="0"/>
                        <a:t> </a:t>
                      </a:r>
                    </a:p>
                    <a:p>
                      <a:pPr algn="ctr"/>
                      <a:r>
                        <a:rPr lang="es-ES_tradnl" sz="1400" baseline="0" noProof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noProof="0" smtClean="0"/>
                        <a:t>Harina</a:t>
                      </a:r>
                      <a:r>
                        <a:rPr lang="es-ES_tradnl" sz="1200" baseline="0" noProof="0" smtClean="0"/>
                        <a:t> de Maíz Nixtamalizada</a:t>
                      </a:r>
                    </a:p>
                    <a:p>
                      <a:pPr algn="ctr"/>
                      <a:r>
                        <a:rPr lang="es-ES_tradnl" sz="1200" baseline="0" noProof="0" smtClean="0"/>
                        <a:t>Tm</a:t>
                      </a:r>
                      <a:endParaRPr lang="es-ES_tradnl" sz="12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/>
                        <a:t>Hojuelas de Avena</a:t>
                      </a:r>
                    </a:p>
                    <a:p>
                      <a:pPr algn="ctr"/>
                      <a:r>
                        <a:rPr lang="es-ES_tradnl" sz="1400" baseline="0" noProof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>
                          <a:solidFill>
                            <a:schemeClr val="bg1"/>
                          </a:solidFill>
                        </a:rPr>
                        <a:t>Maíz </a:t>
                      </a:r>
                    </a:p>
                    <a:p>
                      <a:pPr algn="ctr"/>
                      <a:r>
                        <a:rPr lang="es-ES_tradnl" sz="1400" noProof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4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Mezcla</a:t>
                      </a:r>
                      <a:r>
                        <a:rPr lang="es-ES_tradnl" sz="1400" baseline="0" noProof="0" dirty="0" smtClean="0"/>
                        <a:t> de Harina de Maíz y Soya</a:t>
                      </a:r>
                    </a:p>
                    <a:p>
                      <a:pPr algn="ctr"/>
                      <a:r>
                        <a:rPr lang="es-ES_tradnl" sz="1400" baseline="0" noProof="0" dirty="0" smtClean="0"/>
                        <a:t> 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aseline="0" noProof="0" smtClean="0">
                          <a:solidFill>
                            <a:schemeClr val="bg1"/>
                          </a:solidFill>
                        </a:rPr>
                        <a:t>Sal </a:t>
                      </a:r>
                    </a:p>
                    <a:p>
                      <a:pPr algn="ctr"/>
                      <a:r>
                        <a:rPr lang="es-ES_tradnl" sz="1400" baseline="0" noProof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4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/>
                        <a:t>TOTAL</a:t>
                      </a:r>
                      <a:r>
                        <a:rPr lang="es-ES_tradnl" sz="1400" baseline="0" noProof="0" smtClean="0"/>
                        <a:t> </a:t>
                      </a:r>
                    </a:p>
                    <a:p>
                      <a:pPr algn="ctr"/>
                      <a:r>
                        <a:rPr lang="es-ES_tradnl" sz="1400" baseline="0" noProof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70.77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797.31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99.78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815.36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404.37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225.25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1,008.34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123.22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18.71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1" noProof="0" dirty="0" smtClean="0"/>
                        <a:t>3,563.11</a:t>
                      </a:r>
                      <a:endParaRPr lang="es-ES_tradnl" sz="18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2323479" y="3"/>
            <a:ext cx="7945233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 producto alimentario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 30 de noviembre de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351531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4</a:t>
            </a:fld>
            <a:endParaRPr lang="es-ES" dirty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1994642"/>
              </p:ext>
            </p:extLst>
          </p:nvPr>
        </p:nvGraphicFramePr>
        <p:xfrm>
          <a:off x="4767553" y="3098306"/>
          <a:ext cx="2585871" cy="1342995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585871"/>
              </a:tblGrid>
              <a:tr h="724952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Arroz</a:t>
                      </a:r>
                    </a:p>
                    <a:p>
                      <a:pPr algn="ctr"/>
                      <a:r>
                        <a:rPr lang="es-ES_tradnl" sz="2000" noProof="0" dirty="0" smtClean="0"/>
                        <a:t>Tm</a:t>
                      </a:r>
                      <a:endParaRPr lang="es-ES_tradnl" sz="200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2000" b="1" noProof="0" dirty="0" smtClean="0"/>
                        <a:t>268.83</a:t>
                      </a:r>
                      <a:endParaRPr lang="es-ES_tradnl" sz="20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2323479" y="3"/>
            <a:ext cx="7945233" cy="1331647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 Desarrollo Social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producto alimentario al 30 de noviembre de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213979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5</a:t>
            </a:fld>
            <a:endParaRPr lang="es-ES" dirty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3322907"/>
              </p:ext>
            </p:extLst>
          </p:nvPr>
        </p:nvGraphicFramePr>
        <p:xfrm>
          <a:off x="1804525" y="3107616"/>
          <a:ext cx="8804291" cy="1441003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184236"/>
                <a:gridCol w="1215125"/>
                <a:gridCol w="1105984"/>
                <a:gridCol w="1476998"/>
                <a:gridCol w="1124181"/>
                <a:gridCol w="1124181"/>
                <a:gridCol w="1573586"/>
              </a:tblGrid>
              <a:tr h="680437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Aceite</a:t>
                      </a:r>
                      <a:endParaRPr lang="es-ES_tradnl" sz="1600" baseline="0" noProof="0" dirty="0" smtClean="0"/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Arroz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Frijol</a:t>
                      </a:r>
                      <a:r>
                        <a:rPr lang="es-ES_tradnl" sz="16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Harina</a:t>
                      </a:r>
                      <a:r>
                        <a:rPr lang="es-ES_tradnl" sz="1400" baseline="0" noProof="0" dirty="0" smtClean="0"/>
                        <a:t> de Maíz Nixtamalizada</a:t>
                      </a:r>
                    </a:p>
                    <a:p>
                      <a:pPr algn="ctr"/>
                      <a:r>
                        <a:rPr lang="es-ES_tradnl" sz="1400" baseline="0" noProof="0" dirty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Hojuelas de Avena 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Maíz 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noProof="0" dirty="0" smtClean="0"/>
                        <a:t>TOTAL</a:t>
                      </a:r>
                      <a:r>
                        <a:rPr lang="es-ES_tradnl" sz="18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es-ES_tradnl" sz="1800" baseline="0" noProof="0" dirty="0" smtClean="0"/>
                        <a:t>Tm</a:t>
                      </a:r>
                      <a:endParaRPr lang="es-ES_tradnl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0.18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0.56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1.04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55.96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0.23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2.31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b="1" noProof="0" dirty="0" smtClean="0"/>
                        <a:t>60.29</a:t>
                      </a:r>
                      <a:endParaRPr lang="es-ES_tradnl" sz="20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2475775" y="0"/>
            <a:ext cx="7945233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Programa Mundial de Alimentos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 producto alimentario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 30 de noviembre de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177306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6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2148106" y="0"/>
            <a:ext cx="7895788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Recepción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 -  Noviembre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6959642"/>
              </p:ext>
            </p:extLst>
          </p:nvPr>
        </p:nvGraphicFramePr>
        <p:xfrm>
          <a:off x="2077374" y="1393425"/>
          <a:ext cx="7966520" cy="2746704"/>
        </p:xfrm>
        <a:graphic>
          <a:graphicData uri="http://schemas.openxmlformats.org/drawingml/2006/table">
            <a:tbl>
              <a:tblPr firstRow="1" bandRow="1">
                <a:solidFill>
                  <a:schemeClr val="accent2"/>
                </a:solidFill>
                <a:tableStyleId>{9DCAF9ED-07DC-4A11-8D7F-57B35C25682E}</a:tableStyleId>
              </a:tblPr>
              <a:tblGrid>
                <a:gridCol w="1751441"/>
                <a:gridCol w="1559125"/>
                <a:gridCol w="1559125"/>
                <a:gridCol w="1347657"/>
                <a:gridCol w="1749172"/>
              </a:tblGrid>
              <a:tr h="892575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Proyecto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Aceite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Arroz 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Harina de Maíz y Soya</a:t>
                      </a:r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 TOTAL</a:t>
                      </a:r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Asistencia Alimentaria</a:t>
                      </a:r>
                      <a:endParaRPr lang="es-ES_tradnl" sz="16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22.50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0.09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1" noProof="0" dirty="0" smtClean="0"/>
                        <a:t>22.59</a:t>
                      </a:r>
                      <a:endParaRPr lang="es-ES_tradnl" sz="18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 smtClean="0"/>
                        <a:t>MAGA</a:t>
                      </a:r>
                      <a:endParaRPr lang="es-ES_tradnl" sz="16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52.03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1" noProof="0" dirty="0" smtClean="0"/>
                        <a:t>52.03</a:t>
                      </a:r>
                      <a:endParaRPr lang="es-ES_tradnl" sz="18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 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52.03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22.50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0.09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74.62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2925008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7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2148106" y="0"/>
            <a:ext cx="7895788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Desarrollo Social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Recepción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 -  Noviembre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6300555"/>
              </p:ext>
            </p:extLst>
          </p:nvPr>
        </p:nvGraphicFramePr>
        <p:xfrm>
          <a:off x="2148106" y="2520889"/>
          <a:ext cx="7966520" cy="1510618"/>
        </p:xfrm>
        <a:graphic>
          <a:graphicData uri="http://schemas.openxmlformats.org/drawingml/2006/table">
            <a:tbl>
              <a:tblPr firstRow="1" bandRow="1">
                <a:solidFill>
                  <a:schemeClr val="accent2"/>
                </a:solidFill>
                <a:tableStyleId>{9DCAF9ED-07DC-4A11-8D7F-57B35C25682E}</a:tableStyleId>
              </a:tblPr>
              <a:tblGrid>
                <a:gridCol w="2757631"/>
                <a:gridCol w="2454831"/>
                <a:gridCol w="2754058"/>
              </a:tblGrid>
              <a:tr h="892575">
                <a:tc>
                  <a:txBody>
                    <a:bodyPr/>
                    <a:lstStyle/>
                    <a:p>
                      <a:pPr algn="ctr"/>
                      <a:r>
                        <a:rPr lang="es-ES_tradnl" sz="1800" noProof="0" dirty="0" smtClean="0">
                          <a:solidFill>
                            <a:schemeClr val="bg1"/>
                          </a:solidFill>
                        </a:rPr>
                        <a:t>Proyecto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noProof="0" dirty="0" smtClean="0">
                          <a:solidFill>
                            <a:schemeClr val="bg1"/>
                          </a:solidFill>
                        </a:rPr>
                        <a:t>Arroz </a:t>
                      </a:r>
                    </a:p>
                    <a:p>
                      <a:pPr algn="ctr"/>
                      <a:r>
                        <a:rPr lang="es-ES_tradnl" sz="18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8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noProof="0" dirty="0" smtClean="0">
                          <a:solidFill>
                            <a:schemeClr val="bg1"/>
                          </a:solidFill>
                        </a:rPr>
                        <a:t> TOTAL</a:t>
                      </a:r>
                      <a:r>
                        <a:rPr lang="es-ES_tradnl" sz="1800" baseline="0" noProof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8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8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0" noProof="0" dirty="0" smtClean="0"/>
                        <a:t>MIDES</a:t>
                      </a:r>
                      <a:endParaRPr lang="es-ES_tradnl" sz="18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noProof="0" dirty="0" smtClean="0"/>
                        <a:t>436.71</a:t>
                      </a:r>
                      <a:endParaRPr lang="es-ES_tradnl" sz="18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b="1" noProof="0" dirty="0" smtClean="0"/>
                        <a:t>436.71</a:t>
                      </a:r>
                      <a:endParaRPr lang="es-ES_tradnl" sz="20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233926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8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2348879" y="1"/>
            <a:ext cx="7895788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Programa Mundial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Recepción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nero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Noviembre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1694743"/>
              </p:ext>
            </p:extLst>
          </p:nvPr>
        </p:nvGraphicFramePr>
        <p:xfrm>
          <a:off x="186116" y="1596718"/>
          <a:ext cx="11738560" cy="4026652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180718"/>
                <a:gridCol w="908612"/>
                <a:gridCol w="848080"/>
                <a:gridCol w="866671"/>
                <a:gridCol w="885994"/>
                <a:gridCol w="1180673"/>
                <a:gridCol w="963372"/>
                <a:gridCol w="963372"/>
                <a:gridCol w="963372"/>
                <a:gridCol w="963372"/>
                <a:gridCol w="963372"/>
                <a:gridCol w="1050952"/>
              </a:tblGrid>
              <a:tr h="1540776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Proyecto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Aceite</a:t>
                      </a:r>
                      <a:endParaRPr lang="es-ES_tradnl" sz="1600" baseline="0" noProof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Arroz</a:t>
                      </a:r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Azúcar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Frijol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>
                          <a:solidFill>
                            <a:schemeClr val="bg1"/>
                          </a:solidFill>
                        </a:rPr>
                        <a:t>Harina de Maíz </a:t>
                      </a:r>
                      <a:r>
                        <a:rPr lang="es-ES_tradnl" sz="1400" noProof="0" dirty="0" err="1" smtClean="0">
                          <a:solidFill>
                            <a:schemeClr val="bg1"/>
                          </a:solidFill>
                        </a:rPr>
                        <a:t>Nixtamali-zada</a:t>
                      </a:r>
                      <a:endParaRPr lang="es-ES_tradnl" sz="1600" noProof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Hojuelas de</a:t>
                      </a:r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 Avena </a:t>
                      </a: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Maíz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Mezcla de Harina de Maíz y Soya 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Pasta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Sal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 TOTAL</a:t>
                      </a:r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MAGA</a:t>
                      </a:r>
                      <a:r>
                        <a:rPr lang="es-ES_tradnl" sz="1600" b="1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COVID-19</a:t>
                      </a:r>
                      <a:endParaRPr lang="es-ES_tradnl" sz="1600" b="1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371.88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666.63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170.18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3,178.40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0.00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530.13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12,762.77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53.03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0.00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5.07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17,738.10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kern="1200" noProof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MAGA VISAN</a:t>
                      </a:r>
                      <a:endParaRPr lang="es-ES_tradnl" sz="1600" b="1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255.71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1,538.99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0.00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2,309.32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2,113.58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507.64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0.00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261.81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0.00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0.00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6,987.06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MIDES COVID-19</a:t>
                      </a:r>
                      <a:endParaRPr lang="es-ES_tradnl" sz="1600" b="1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-10.15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327.56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175.58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1,986.56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3,982.28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1,421.13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0.00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-34.65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104.33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5.07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7,957.71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ES_tradnl" sz="1600" b="1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617.44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2,533.19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345.77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7,474.28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6,095.87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2,458.90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12,762.77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280.19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104.33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10.14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32,682.87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2322897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9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2251775" y="0"/>
            <a:ext cx="7895788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Noviembre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8723357"/>
              </p:ext>
            </p:extLst>
          </p:nvPr>
        </p:nvGraphicFramePr>
        <p:xfrm>
          <a:off x="276046" y="1685867"/>
          <a:ext cx="11568022" cy="4080651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410352"/>
                <a:gridCol w="832711"/>
                <a:gridCol w="983016"/>
                <a:gridCol w="857905"/>
                <a:gridCol w="1052658"/>
                <a:gridCol w="1166071"/>
                <a:gridCol w="1034257"/>
                <a:gridCol w="1034257"/>
                <a:gridCol w="1165831"/>
                <a:gridCol w="902683"/>
                <a:gridCol w="1128281"/>
              </a:tblGrid>
              <a:tr h="1608479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Proyecto</a:t>
                      </a:r>
                      <a:endParaRPr lang="es-ES_tradnl" sz="1600" noProof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Aceite</a:t>
                      </a:r>
                      <a:endParaRPr lang="es-ES_tradnl" sz="1600" baseline="0" noProof="0" dirty="0" smtClean="0"/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Arroz</a:t>
                      </a:r>
                      <a:r>
                        <a:rPr lang="es-ES_tradnl" sz="16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Azúcar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Frijol</a:t>
                      </a:r>
                    </a:p>
                    <a:p>
                      <a:pPr algn="ctr"/>
                      <a:r>
                        <a:rPr lang="es-ES_tradnl" sz="160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Harina de Maíz </a:t>
                      </a:r>
                      <a:r>
                        <a:rPr lang="es-ES_tradnl" sz="1400" noProof="0" dirty="0" err="1" smtClean="0"/>
                        <a:t>Nixtamali-zada</a:t>
                      </a:r>
                      <a:endParaRPr lang="es-ES_tradnl" sz="1400" noProof="0" dirty="0" smtClean="0"/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Hojuelas de</a:t>
                      </a:r>
                      <a:r>
                        <a:rPr lang="es-ES_tradnl" sz="1600" baseline="0" noProof="0" dirty="0" smtClean="0"/>
                        <a:t> Avena </a:t>
                      </a:r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Maíz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Mezcla de Harina de Maíz y Soya 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Sal</a:t>
                      </a:r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 TOTAL</a:t>
                      </a:r>
                      <a:r>
                        <a:rPr lang="es-ES_tradnl" sz="16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Alimentos por Acciones</a:t>
                      </a:r>
                      <a:endParaRPr lang="es-ES_tradnl" sz="16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73.54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596.96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855.26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661.57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144.82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163.39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2,495.54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Asistencia Alimentaria</a:t>
                      </a:r>
                      <a:endParaRPr lang="es-ES_tradnl" sz="16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175.42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1,140.05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1,705.58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1,390.38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364.17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399.39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5,174.98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 smtClean="0"/>
                        <a:t>MAGA</a:t>
                      </a:r>
                    </a:p>
                    <a:p>
                      <a:pPr algn="ctr"/>
                      <a:r>
                        <a:rPr lang="es-ES_tradnl" sz="1600" b="0" baseline="0" noProof="0" dirty="0" smtClean="0"/>
                        <a:t> </a:t>
                      </a:r>
                      <a:r>
                        <a:rPr lang="es-ES_tradnl" sz="1600" b="0" noProof="0" dirty="0" smtClean="0"/>
                        <a:t>COVID-19</a:t>
                      </a:r>
                      <a:endParaRPr lang="es-ES_tradnl" sz="16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307.11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771.51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401.98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1,743.14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848.39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5,955.61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431.62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74.92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10,444.28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556.07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2,508.52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401.98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4,303.98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2,051.95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1,357.37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5,955.61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504.41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74.92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18,114.80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1179452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12010</TotalTime>
  <Words>685</Words>
  <Application>Microsoft Office PowerPoint</Application>
  <PresentationFormat>Panorámica</PresentationFormat>
  <Paragraphs>455</Paragraphs>
  <Slides>13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de Office</vt:lpstr>
      <vt:lpstr>Presentación de PowerPoint</vt:lpstr>
      <vt:lpstr>Existencias diarias, promedio mensual  del manejo de alimentos en bodegas  del INDECA   Año 2021</vt:lpstr>
      <vt:lpstr>Ministerio de Agricultura, Ganadería y Alimentación  Existencia de  producto alimentario al 30 de noviembre de 2021</vt:lpstr>
      <vt:lpstr>Ministerio de  Desarrollo Social Existencia de producto alimentario al 30 de noviembre de 2021</vt:lpstr>
      <vt:lpstr>Programa Mundial de Alimentos Existencia de  producto alimentario al 30 de noviembre de 2021</vt:lpstr>
      <vt:lpstr>Ministerio de Agricultura, Ganadería y Alimentación  Recepción de alimentos Enero  -  Noviembre 2021</vt:lpstr>
      <vt:lpstr>Ministerio de Desarrollo Social Recepción de alimentos Enero  -  Noviembre 2021</vt:lpstr>
      <vt:lpstr>Programa Mundial de Alimentos Recepción de alimentos  Enero -  Noviembre 2021</vt:lpstr>
      <vt:lpstr>Ministerio de Agricultura, Ganadería y Alimentación  Despacho de alimentos   Enero -  Noviembre 2021</vt:lpstr>
      <vt:lpstr>Ministerio de Desarrollo Social Despacho de Alimentos Enero -  Noviembre 2021</vt:lpstr>
      <vt:lpstr>Presupuesto del INDECA 2021 Reporte de ingresos por fuente de financiamiento    Enero - Noviembre</vt:lpstr>
      <vt:lpstr>Presupuesto 2021 Instituto Nacional de Comercialización Agrícola Reporte de egresos por grupo de gasto  Enero a Noviembre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 Calderon</dc:creator>
  <cp:lastModifiedBy>Carlos  Calderon</cp:lastModifiedBy>
  <cp:revision>1411</cp:revision>
  <cp:lastPrinted>2017-08-11T21:19:39Z</cp:lastPrinted>
  <dcterms:created xsi:type="dcterms:W3CDTF">2017-01-05T16:19:17Z</dcterms:created>
  <dcterms:modified xsi:type="dcterms:W3CDTF">2021-12-09T16:45:47Z</dcterms:modified>
</cp:coreProperties>
</file>