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2" r:id="rId4"/>
    <p:sldId id="280" r:id="rId5"/>
    <p:sldId id="278" r:id="rId6"/>
    <p:sldId id="276" r:id="rId7"/>
    <p:sldId id="279" r:id="rId8"/>
    <p:sldId id="277" r:id="rId9"/>
    <p:sldId id="282" r:id="rId10"/>
    <p:sldId id="266" r:id="rId11"/>
    <p:sldId id="267" r:id="rId12"/>
    <p:sldId id="274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80"/>
            <p14:sldId id="278"/>
            <p14:sldId id="276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111" d="100"/>
          <a:sy n="111" d="100"/>
        </p:scale>
        <p:origin x="61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23/03/2021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23/03/2021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23/03/2021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2" name="Grupo 1"/>
          <p:cNvGrpSpPr/>
          <p:nvPr/>
        </p:nvGrpSpPr>
        <p:grpSpPr>
          <a:xfrm>
            <a:off x="1248696" y="1457864"/>
            <a:ext cx="10107563" cy="5451899"/>
            <a:chOff x="1248696" y="1421894"/>
            <a:chExt cx="10107563" cy="5436111"/>
          </a:xfrm>
        </p:grpSpPr>
        <p:sp>
          <p:nvSpPr>
            <p:cNvPr id="3" name="Rectángulo 2"/>
            <p:cNvSpPr/>
            <p:nvPr/>
          </p:nvSpPr>
          <p:spPr>
            <a:xfrm>
              <a:off x="1248697" y="1421894"/>
              <a:ext cx="10107562" cy="5436111"/>
            </a:xfrm>
            <a:prstGeom prst="rect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es-ES" sz="4800" dirty="0" smtClean="0">
                <a:ln w="0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ES" sz="4000" dirty="0" smtClean="0">
                <a:ln w="0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EJECUCIÓN </a:t>
              </a:r>
              <a:r>
                <a: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FÍSICA</a:t>
              </a:r>
            </a:p>
            <a:p>
              <a:pPr algn="ctr"/>
              <a:r>
                <a: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</a:p>
            <a:p>
              <a:pPr algn="ctr"/>
              <a:r>
                <a: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  <a:p>
              <a:pPr algn="ctr"/>
              <a:r>
                <a: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ENERO  A  FEBRERO</a:t>
              </a:r>
            </a:p>
            <a:p>
              <a:pPr algn="ctr"/>
              <a:r>
                <a: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ES" sz="4000" dirty="0">
                <a:ln w="0"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DFDFB"/>
                </a:clrFrom>
                <a:clrTo>
                  <a:srgbClr val="FD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8696" y="1421894"/>
              <a:ext cx="10107563" cy="1048866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248696" y="5928851"/>
              <a:ext cx="10107563" cy="9291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febrero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612601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13.33%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79,174.42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15.83%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4,079,174.42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6877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(Valores expresados en Quetzales)</a:t>
            </a:r>
            <a:endParaRPr lang="es-E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febrero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47.00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062354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1,159,706.29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4,624,130.00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379,916.45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1,344,000.00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21,570.25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996,000.00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6,313.00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161,402.46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1,066,891.00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1,896,926.05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12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73394" cy="114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437990"/>
              </p:ext>
            </p:extLst>
          </p:nvPr>
        </p:nvGraphicFramePr>
        <p:xfrm>
          <a:off x="2276476" y="1011219"/>
          <a:ext cx="8056245" cy="55829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9,221.69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4,952.65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1,735.64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15,909.97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18,443.37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9,905.29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3,471.27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31,819.93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980370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Frijol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dirty="0" smtClean="0"/>
                        <a:t>Harina</a:t>
                      </a:r>
                      <a:r>
                        <a:rPr lang="es-ES_tradnl" sz="12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dirty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146.33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709.63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66.05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1,101.32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243.15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467.57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808.85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262.48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39.23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3,844.61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28 de febrero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228423"/>
              </p:ext>
            </p:extLst>
          </p:nvPr>
        </p:nvGraphicFramePr>
        <p:xfrm>
          <a:off x="868545" y="2555144"/>
          <a:ext cx="10454909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08941"/>
                <a:gridCol w="1026485"/>
                <a:gridCol w="1035258"/>
                <a:gridCol w="1035258"/>
                <a:gridCol w="1198793"/>
                <a:gridCol w="924364"/>
                <a:gridCol w="1061579"/>
                <a:gridCol w="944566"/>
                <a:gridCol w="944566"/>
                <a:gridCol w="1275099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Frijol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dirty="0" smtClean="0"/>
                        <a:t>Harina</a:t>
                      </a:r>
                      <a:r>
                        <a:rPr lang="es-ES_tradnl" sz="12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dirty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Pasta </a:t>
                      </a:r>
                    </a:p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23.45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94.50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33.64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172.20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598.50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144.55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39.28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45.81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11.96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1,163.89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28 de febrero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1896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658653"/>
              </p:ext>
            </p:extLst>
          </p:nvPr>
        </p:nvGraphicFramePr>
        <p:xfrm>
          <a:off x="671638" y="2540858"/>
          <a:ext cx="10730039" cy="17762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934719"/>
                <a:gridCol w="950974"/>
                <a:gridCol w="959101"/>
                <a:gridCol w="959101"/>
                <a:gridCol w="983486"/>
                <a:gridCol w="983486"/>
                <a:gridCol w="983486"/>
                <a:gridCol w="983486"/>
                <a:gridCol w="875082"/>
                <a:gridCol w="875082"/>
                <a:gridCol w="124203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247.70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568.56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238.97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867.08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1,919.95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378.66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497.41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210.49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104.04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65.34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5,098.21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28 de febrero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febrero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062895"/>
              </p:ext>
            </p:extLst>
          </p:nvPr>
        </p:nvGraphicFramePr>
        <p:xfrm>
          <a:off x="974786" y="1393425"/>
          <a:ext cx="10118784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2454337"/>
                <a:gridCol w="2184841"/>
                <a:gridCol w="1790222"/>
                <a:gridCol w="1888506"/>
                <a:gridCol w="180087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0.09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21.77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73.80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21.77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73.89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 febrero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682514"/>
              </p:ext>
            </p:extLst>
          </p:nvPr>
        </p:nvGraphicFramePr>
        <p:xfrm>
          <a:off x="186116" y="1596718"/>
          <a:ext cx="11738560" cy="340860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420.92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778.06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64.82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2,877.85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563.32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6,260.48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118.36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11,088.88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16.88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328.95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216.61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1,590.40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4,235.65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1,357.36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31.48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125.00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7.57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7,909.89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437.80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1,107.81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281.43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4,868.25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4,235.65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1,920.68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6,260.48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149.84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125.00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12.64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18,998.78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febrero 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304564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8.52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53.26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79.89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66.57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17.61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13.21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239.07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28.57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178.47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267.70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223.12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59.02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73.58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830.46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144.05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357.31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198.66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939.56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316.63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3,122.25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152.52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30.40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5,261.37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181.14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589.04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198.66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1,287.15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289.69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393.26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3,122.25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239.30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30.40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6,330.89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febrero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184451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115.19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358.99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131.04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569.96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1,917.37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211.05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97.99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117.90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24.10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3,543.48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115.19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349.44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131.04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569.86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1,917.37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211.05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97.99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117.90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24.10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3,543.93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10224</TotalTime>
  <Words>708</Words>
  <Application>Microsoft Office PowerPoint</Application>
  <PresentationFormat>Panorámica</PresentationFormat>
  <Paragraphs>473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28 de febrero de 2021</vt:lpstr>
      <vt:lpstr>Ministerio de Desarrollo Social Existencia de  producto alimentario al 28 de febrero de 2021</vt:lpstr>
      <vt:lpstr>Programa Mundial de Alimentos Existencia de  producto alimentario al 28 de febrero de 2021</vt:lpstr>
      <vt:lpstr>Ministerio de Agricultura, Ganadería y Alimentación  Recepción de alimentos  enero  a febrero 2021</vt:lpstr>
      <vt:lpstr>Programa Mundial de Alimentos Recepción de alimentos  enero a  febrero 2021</vt:lpstr>
      <vt:lpstr>Ministerio de Agricultura, Ganadería y Alimentación  Despacho de alimentos   enero a febrero  2021</vt:lpstr>
      <vt:lpstr>Ministerio de Desarrollo Social Despacho de Alimentos enero a febrero 2021</vt:lpstr>
      <vt:lpstr>Presupuesto del INDECA 2021 Reporte de ingresos por fuente de financiamiento    enero a febrero</vt:lpstr>
      <vt:lpstr>Presupuesto 2021 Instituto Nacional de Comercialización Agrícola Reporte de egresos por grupo de gasto  enero a febrero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1233</cp:revision>
  <cp:lastPrinted>2017-08-11T21:19:39Z</cp:lastPrinted>
  <dcterms:created xsi:type="dcterms:W3CDTF">2017-01-05T16:19:17Z</dcterms:created>
  <dcterms:modified xsi:type="dcterms:W3CDTF">2021-03-23T18:40:06Z</dcterms:modified>
</cp:coreProperties>
</file>