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72" r:id="rId4"/>
    <p:sldId id="280" r:id="rId5"/>
    <p:sldId id="278" r:id="rId6"/>
    <p:sldId id="276" r:id="rId7"/>
    <p:sldId id="279" r:id="rId8"/>
    <p:sldId id="277" r:id="rId9"/>
    <p:sldId id="282" r:id="rId10"/>
    <p:sldId id="266" r:id="rId11"/>
    <p:sldId id="267" r:id="rId12"/>
    <p:sldId id="274" r:id="rId13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72"/>
            <p14:sldId id="280"/>
            <p14:sldId id="278"/>
            <p14:sldId id="276"/>
            <p14:sldId id="279"/>
            <p14:sldId id="277"/>
            <p14:sldId id="282"/>
            <p14:sldId id="266"/>
            <p14:sldId id="26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94714" autoAdjust="0"/>
  </p:normalViewPr>
  <p:slideViewPr>
    <p:cSldViewPr snapToGrid="0" showGuides="1">
      <p:cViewPr varScale="1">
        <p:scale>
          <a:sx n="97" d="100"/>
          <a:sy n="97" d="100"/>
        </p:scale>
        <p:origin x="9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17/05/2021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28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39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11062741" y="1122363"/>
            <a:ext cx="993792" cy="207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N D E C A</a:t>
            </a:r>
            <a:endParaRPr lang="es-GT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17/05/2021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875" y="0"/>
            <a:ext cx="1061525" cy="11554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2" y="95997"/>
            <a:ext cx="1840546" cy="8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17/05/2021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17/05/2021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17/05/2021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17/05/2021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17/05/2021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17/05/2021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17/05/2021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17/05/2021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17/05/2021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17/05/2021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17/05/2021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grpSp>
        <p:nvGrpSpPr>
          <p:cNvPr id="9" name="Grupo 8"/>
          <p:cNvGrpSpPr/>
          <p:nvPr/>
        </p:nvGrpSpPr>
        <p:grpSpPr>
          <a:xfrm>
            <a:off x="2222091" y="1223543"/>
            <a:ext cx="8652388" cy="5269337"/>
            <a:chOff x="1248694" y="1457864"/>
            <a:chExt cx="10107565" cy="5451899"/>
          </a:xfrm>
        </p:grpSpPr>
        <p:grpSp>
          <p:nvGrpSpPr>
            <p:cNvPr id="2" name="Grupo 1"/>
            <p:cNvGrpSpPr/>
            <p:nvPr/>
          </p:nvGrpSpPr>
          <p:grpSpPr>
            <a:xfrm>
              <a:off x="1248694" y="1457864"/>
              <a:ext cx="10107565" cy="5451899"/>
              <a:chOff x="1248694" y="1421894"/>
              <a:chExt cx="10107565" cy="5436111"/>
            </a:xfrm>
          </p:grpSpPr>
          <p:sp>
            <p:nvSpPr>
              <p:cNvPr id="3" name="Rectángulo 2"/>
              <p:cNvSpPr/>
              <p:nvPr/>
            </p:nvSpPr>
            <p:spPr>
              <a:xfrm>
                <a:off x="1248694" y="1421894"/>
                <a:ext cx="10107565" cy="5436111"/>
              </a:xfrm>
              <a:prstGeom prst="rect">
                <a:avLst/>
              </a:prstGeom>
              <a:ln w="762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/>
                <a:endParaRPr lang="es-ES" sz="48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s-ES" sz="4000" dirty="0" smtClean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EJECUCIÓN FÍSICA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Y 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FINANCIERA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   ENERO  A  ABRIL</a:t>
                </a:r>
              </a:p>
              <a:p>
                <a:pPr algn="ctr"/>
                <a:r>
                  <a:rPr lang="es-ES" sz="4000" dirty="0" smtClean="0">
                    <a:ln w="0">
                      <a:solidFill>
                        <a:srgbClr val="C00000"/>
                      </a:solidFill>
                    </a:ln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2021</a:t>
                </a:r>
                <a:endParaRPr lang="es-ES" sz="4000" dirty="0">
                  <a:ln w="0">
                    <a:solidFill>
                      <a:srgbClr val="C00000"/>
                    </a:solidFill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7" name="Imagen 6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DFDFB"/>
                  </a:clrFrom>
                  <a:clrTo>
                    <a:srgbClr val="FDFDF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8696" y="1421894"/>
                <a:ext cx="10107563" cy="1048866"/>
              </a:xfrm>
              <a:prstGeom prst="rect">
                <a:avLst/>
              </a:prstGeom>
            </p:spPr>
          </p:pic>
          <p:pic>
            <p:nvPicPr>
              <p:cNvPr id="8" name="Imagen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248696" y="5928851"/>
                <a:ext cx="10107563" cy="929149"/>
              </a:xfrm>
              <a:prstGeom prst="rect">
                <a:avLst/>
              </a:prstGeom>
            </p:spPr>
          </p:pic>
        </p:grpSp>
        <p:sp>
          <p:nvSpPr>
            <p:cNvPr id="6" name="Rectángulo 5"/>
            <p:cNvSpPr/>
            <p:nvPr/>
          </p:nvSpPr>
          <p:spPr>
            <a:xfrm>
              <a:off x="1248694" y="1457864"/>
              <a:ext cx="10078067" cy="5451895"/>
            </a:xfrm>
            <a:prstGeom prst="rect">
              <a:avLst/>
            </a:pr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905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abril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345956"/>
              </p:ext>
            </p:extLst>
          </p:nvPr>
        </p:nvGraphicFramePr>
        <p:xfrm>
          <a:off x="1004714" y="1784701"/>
          <a:ext cx="10543824" cy="36057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96444"/>
                <a:gridCol w="2024841"/>
                <a:gridCol w="2157335"/>
                <a:gridCol w="2174457"/>
                <a:gridCol w="1590747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Fuente</a:t>
                      </a:r>
                      <a:r>
                        <a:rPr lang="es-ES_tradnl" sz="2100" baseline="0" noProof="0" dirty="0" smtClean="0"/>
                        <a:t> de financiamiento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Asignado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Percibido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% Percibido s/vigente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2000" noProof="0" dirty="0" smtClean="0"/>
                        <a:t>21 Ingresos Tributarios      IVA PAZ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26.67%</a:t>
                      </a:r>
                      <a:endParaRPr lang="es-ES_tradnl" sz="20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802">
                <a:tc>
                  <a:txBody>
                    <a:bodyPr/>
                    <a:lstStyle/>
                    <a:p>
                      <a:pPr algn="l"/>
                      <a:r>
                        <a:rPr lang="es-ES_tradnl" sz="2000" noProof="0" dirty="0" smtClean="0"/>
                        <a:t>31 Ingresos</a:t>
                      </a:r>
                      <a:r>
                        <a:rPr lang="es-ES_tradnl" sz="2000" baseline="0" noProof="0" dirty="0" smtClean="0"/>
                        <a:t> propios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203,116.98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40.62%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2000" noProof="0" dirty="0" smtClean="0"/>
                        <a:t>32</a:t>
                      </a:r>
                      <a:r>
                        <a:rPr lang="es-ES_tradnl" sz="2000" baseline="0" noProof="0" dirty="0" smtClean="0"/>
                        <a:t> Disminución de Caja y Bancos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100%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6,203,116.98</a:t>
                      </a:r>
                      <a:endParaRPr lang="es-ES_tradnl" sz="20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3754966" y="6104588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50726" y="1427530"/>
            <a:ext cx="8051800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(Valores expresados en Quetzales)</a:t>
            </a:r>
            <a:endParaRPr lang="es-E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651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abril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539067" y="544133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878246"/>
              </p:ext>
            </p:extLst>
          </p:nvPr>
        </p:nvGraphicFramePr>
        <p:xfrm>
          <a:off x="1972734" y="1521674"/>
          <a:ext cx="8820186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03133"/>
                <a:gridCol w="2438400"/>
                <a:gridCol w="24786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8,518,979.00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2,324,193.63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4,734,130.00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816,424.33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1,234,000.00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147,293.60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996,000.00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22,141.54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205,152.46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Asignaciones Globales      “900”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1,066,891.00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168,017.60</a:t>
                      </a:r>
                      <a:endParaRPr lang="es-ES_tradnl" sz="200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3,683,223.16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t="-84000" b="-8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12</a:t>
            </a:fld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10766323" y="78660"/>
            <a:ext cx="1288025" cy="1091380"/>
          </a:xfrm>
          <a:prstGeom prst="ellipse">
            <a:avLst/>
          </a:prstGeom>
          <a:blipFill>
            <a:blip r:embed="rId3">
              <a:alphaModFix amt="49000"/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577628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6477" y="113876"/>
            <a:ext cx="805624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11183"/>
              </p:ext>
            </p:extLst>
          </p:nvPr>
        </p:nvGraphicFramePr>
        <p:xfrm>
          <a:off x="2276476" y="1011219"/>
          <a:ext cx="8056245" cy="5796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1393"/>
                <a:gridCol w="1608713"/>
                <a:gridCol w="1608713"/>
                <a:gridCol w="1608713"/>
                <a:gridCol w="1608713"/>
              </a:tblGrid>
              <a:tr h="37084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65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07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10,524.80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5,081.60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1,797.42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17,403.82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7,918.57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4,823.69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1,673.85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14,416.11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3,423.40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3,281.55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812.40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7,517.35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1,386.79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3,200.68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374.72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4,962.19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5,813.39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4,096.88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1,164.60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11,074.87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75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23,253.56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16,387.52</a:t>
                      </a:r>
                      <a:endParaRPr lang="es-GT" sz="1400" b="1" i="0" u="none" strike="noStrike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MX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4,658.39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MX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44,299.47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2712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248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135" y="6544637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</a:t>
            </a:r>
            <a:r>
              <a:rPr lang="es-ES" sz="1100" b="1" dirty="0" smtClean="0"/>
              <a:t>Toneladas </a:t>
            </a:r>
            <a:r>
              <a:rPr lang="es-ES" sz="1100" b="1" dirty="0"/>
              <a:t>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513551"/>
              </p:ext>
            </p:extLst>
          </p:nvPr>
        </p:nvGraphicFramePr>
        <p:xfrm>
          <a:off x="706704" y="2530867"/>
          <a:ext cx="10778592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8663"/>
                <a:gridCol w="1046551"/>
                <a:gridCol w="1055496"/>
                <a:gridCol w="1055496"/>
                <a:gridCol w="1082332"/>
                <a:gridCol w="1082332"/>
                <a:gridCol w="1082332"/>
                <a:gridCol w="1082332"/>
                <a:gridCol w="963032"/>
                <a:gridCol w="130002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Mezcla</a:t>
                      </a:r>
                      <a:r>
                        <a:rPr lang="es-ES_tradnl" sz="1400" baseline="0" noProof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144.23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404.96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218.23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653.90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38.26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365.62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1,594.83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142.34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31.45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3,593.81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30 de abril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891115"/>
              </p:ext>
            </p:extLst>
          </p:nvPr>
        </p:nvGraphicFramePr>
        <p:xfrm>
          <a:off x="868545" y="2555144"/>
          <a:ext cx="10454909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08941"/>
                <a:gridCol w="1026485"/>
                <a:gridCol w="1035258"/>
                <a:gridCol w="1035258"/>
                <a:gridCol w="1198793"/>
                <a:gridCol w="924364"/>
                <a:gridCol w="1061579"/>
                <a:gridCol w="944566"/>
                <a:gridCol w="944566"/>
                <a:gridCol w="1275099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T3.71m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Frijol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dirty="0" smtClean="0"/>
                        <a:t>Harina</a:t>
                      </a:r>
                      <a:r>
                        <a:rPr lang="es-ES_tradnl" sz="1200" baseline="0" noProof="0" dirty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dirty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Mezcla</a:t>
                      </a:r>
                      <a:r>
                        <a:rPr lang="es-ES_tradnl" sz="1400" baseline="0" noProof="0" dirty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Pasta </a:t>
                      </a:r>
                    </a:p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TOTAL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9.47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71.64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1.44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17.11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1.18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8.52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4.49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114.85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30 de abril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41896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270052"/>
              </p:ext>
            </p:extLst>
          </p:nvPr>
        </p:nvGraphicFramePr>
        <p:xfrm>
          <a:off x="671638" y="2540858"/>
          <a:ext cx="10694454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14343"/>
                <a:gridCol w="1031982"/>
                <a:gridCol w="1040802"/>
                <a:gridCol w="1040802"/>
                <a:gridCol w="1067265"/>
                <a:gridCol w="1067265"/>
                <a:gridCol w="1067265"/>
                <a:gridCol w="1067265"/>
                <a:gridCol w="949626"/>
                <a:gridCol w="1347839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Mezcla</a:t>
                      </a:r>
                      <a:r>
                        <a:rPr lang="es-ES_tradnl" sz="1400" baseline="0" noProof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76.10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437.18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64.42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135.13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187.68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21.89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567.81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231.09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25.79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1,747.10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30 de abril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abril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1265274"/>
              </p:ext>
            </p:extLst>
          </p:nvPr>
        </p:nvGraphicFramePr>
        <p:xfrm>
          <a:off x="974786" y="1393425"/>
          <a:ext cx="10118783" cy="2746704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2018503"/>
                <a:gridCol w="1796863"/>
                <a:gridCol w="1796863"/>
                <a:gridCol w="1472320"/>
                <a:gridCol w="1553151"/>
                <a:gridCol w="1481083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Harina de Maíz y Soya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22.50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22.59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21.77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73.80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52.03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22.50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21.77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96.39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9250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348879" y="1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 abril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292500"/>
              </p:ext>
            </p:extLst>
          </p:nvPr>
        </p:nvGraphicFramePr>
        <p:xfrm>
          <a:off x="186116" y="1596718"/>
          <a:ext cx="11738560" cy="3408609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80718"/>
                <a:gridCol w="908612"/>
                <a:gridCol w="848080"/>
                <a:gridCol w="866671"/>
                <a:gridCol w="885994"/>
                <a:gridCol w="1180673"/>
                <a:gridCol w="963372"/>
                <a:gridCol w="963372"/>
                <a:gridCol w="963372"/>
                <a:gridCol w="963372"/>
                <a:gridCol w="963372"/>
                <a:gridCol w="1050952"/>
              </a:tblGrid>
              <a:tr h="1540776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  <a:endParaRPr lang="es-ES_tradnl" sz="1600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Harina de Maíz </a:t>
                      </a:r>
                      <a:r>
                        <a:rPr lang="es-ES_tradnl" sz="1400" noProof="0" dirty="0" err="1" smtClean="0">
                          <a:solidFill>
                            <a:schemeClr val="bg1"/>
                          </a:solidFill>
                        </a:rPr>
                        <a:t>Nixtamali-zada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</a:t>
                      </a:r>
                      <a:r>
                        <a:rPr lang="es-ES_tradnl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433.94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918.13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89.12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3,254.15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563.32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10,480.48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118.36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15,862.57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MIDES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16.88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451.42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240.91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1,813.31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4,430.53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1,386.36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31.48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125.00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7.52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8,503.46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450.82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1,369.55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330.03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5,067.45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4,430.53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1,949.68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10,480.48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149.84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125.00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12.64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24,366.03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abril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420015"/>
              </p:ext>
            </p:extLst>
          </p:nvPr>
        </p:nvGraphicFramePr>
        <p:xfrm>
          <a:off x="276046" y="1685867"/>
          <a:ext cx="11568022" cy="40806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352"/>
                <a:gridCol w="832711"/>
                <a:gridCol w="983016"/>
                <a:gridCol w="857905"/>
                <a:gridCol w="1052658"/>
                <a:gridCol w="1166071"/>
                <a:gridCol w="1034257"/>
                <a:gridCol w="1034257"/>
                <a:gridCol w="1165831"/>
                <a:gridCol w="902683"/>
                <a:gridCol w="1128281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Alimentos por Acciones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8.52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217.29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245.62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153.54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20.01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66.94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711.93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43.65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307.01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450.27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333.15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90.23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141.73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1,366.04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</a:p>
                    <a:p>
                      <a:pPr algn="ctr"/>
                      <a:r>
                        <a:rPr lang="es-ES_tradnl" sz="1600" b="0" baseline="0" noProof="0" dirty="0" smtClean="0"/>
                        <a:t> </a:t>
                      </a:r>
                      <a:r>
                        <a:rPr lang="es-ES_tradnl" sz="1600" b="0" noProof="0" dirty="0" smtClean="0"/>
                        <a:t>COVID-19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210.54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500.41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230.00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1,232.47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552.78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4,543.22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239.22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54.60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7,563.24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262.71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1,024.71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230.00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1,928.36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486.69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663.02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4,543.22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447.89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54.60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9,641.20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abril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095202"/>
              </p:ext>
            </p:extLst>
          </p:nvPr>
        </p:nvGraphicFramePr>
        <p:xfrm>
          <a:off x="275131" y="1685867"/>
          <a:ext cx="11649545" cy="34626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059"/>
                <a:gridCol w="832538"/>
                <a:gridCol w="982810"/>
                <a:gridCol w="857728"/>
                <a:gridCol w="1080584"/>
                <a:gridCol w="1137685"/>
                <a:gridCol w="1034042"/>
                <a:gridCol w="1034042"/>
                <a:gridCol w="1034042"/>
                <a:gridCol w="1034042"/>
                <a:gridCol w="1211973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0.45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smtClean="0"/>
                        <a:t>0.45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 </a:t>
                      </a:r>
                    </a:p>
                    <a:p>
                      <a:pPr algn="ctr"/>
                      <a:r>
                        <a:rPr lang="es-ES_tradnl" sz="1400" b="0" noProof="0" dirty="0" smtClean="0"/>
                        <a:t>COVID-19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214.26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707.62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259.53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1,211.13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3,074.06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432.50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189.01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240.03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43.93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6,372.06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Total 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214.26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708.07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259.53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1,211.13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3,074.06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432.50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189.01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240.03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43.93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6,372.51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8587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10795</TotalTime>
  <Words>711</Words>
  <Application>Microsoft Office PowerPoint</Application>
  <PresentationFormat>Panorámica</PresentationFormat>
  <Paragraphs>475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2021</vt:lpstr>
      <vt:lpstr>Ministerio de Agricultura, Ganadería y Alimentación  Existencia de  producto alimentario al 30 de abril de 2021</vt:lpstr>
      <vt:lpstr>Ministerio de Desarrollo Social Existencia de  producto alimentario al 30 de abril de 2021</vt:lpstr>
      <vt:lpstr>Programa Mundial de Alimentos Existencia de  producto alimentario al 30 de abril de 2021</vt:lpstr>
      <vt:lpstr>Ministerio de Agricultura, Ganadería y Alimentación  Recepción de alimentos  enero  a abril 2021</vt:lpstr>
      <vt:lpstr>Programa Mundial de Alimentos Recepción de alimentos  enero a  abril 2021</vt:lpstr>
      <vt:lpstr>Ministerio de Agricultura, Ganadería y Alimentación  Despacho de alimentos   enero a abril 2021</vt:lpstr>
      <vt:lpstr>Ministerio de Desarrollo Social Despacho de Alimentos enero a abril 2021</vt:lpstr>
      <vt:lpstr>Presupuesto del INDECA 2021 Reporte de ingresos por fuente de financiamiento    enero a abril</vt:lpstr>
      <vt:lpstr>Presupuesto 2021 Instituto Nacional de Comercialización Agrícola Reporte de egresos por grupo de gasto  enero a abril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1272</cp:revision>
  <cp:lastPrinted>2017-08-11T21:19:39Z</cp:lastPrinted>
  <dcterms:created xsi:type="dcterms:W3CDTF">2017-01-05T16:19:17Z</dcterms:created>
  <dcterms:modified xsi:type="dcterms:W3CDTF">2021-05-17T17:10:11Z</dcterms:modified>
</cp:coreProperties>
</file>