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8" r:id="rId3"/>
    <p:sldId id="283" r:id="rId4"/>
    <p:sldId id="272" r:id="rId5"/>
    <p:sldId id="278" r:id="rId6"/>
    <p:sldId id="279" r:id="rId7"/>
    <p:sldId id="284" r:id="rId8"/>
    <p:sldId id="277" r:id="rId9"/>
    <p:sldId id="286" r:id="rId10"/>
    <p:sldId id="266" r:id="rId11"/>
    <p:sldId id="267" r:id="rId12"/>
  </p:sldIdLst>
  <p:sldSz cx="12192000" cy="6858000"/>
  <p:notesSz cx="6858000" cy="931386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17209B8F-0D8E-4635-BCC2-5E37B78FE232}">
          <p14:sldIdLst>
            <p14:sldId id="256"/>
            <p14:sldId id="268"/>
            <p14:sldId id="283"/>
            <p14:sldId id="272"/>
            <p14:sldId id="278"/>
            <p14:sldId id="279"/>
            <p14:sldId id="284"/>
            <p14:sldId id="277"/>
            <p14:sldId id="286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 autoAdjust="0"/>
    <p:restoredTop sz="94714" autoAdjust="0"/>
  </p:normalViewPr>
  <p:slideViewPr>
    <p:cSldViewPr snapToGrid="0" showGuides="1">
      <p:cViewPr varScale="1">
        <p:scale>
          <a:sx n="119" d="100"/>
          <a:sy n="119" d="100"/>
        </p:scale>
        <p:origin x="384" y="102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766"/>
    </p:cViewPr>
  </p:sorterViewPr>
  <p:notesViewPr>
    <p:cSldViewPr snapToGrid="0" showGuides="1">
      <p:cViewPr varScale="1">
        <p:scale>
          <a:sx n="85" d="100"/>
          <a:sy n="85" d="100"/>
        </p:scale>
        <p:origin x="260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195C1-D601-4B0B-A5E8-D44D40101967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1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027" y="8846262"/>
            <a:ext cx="2972421" cy="4676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A706C-C6A8-4F67-A696-F23EEBCCA9D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9690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9F9843A-DD9D-405E-904D-F72D642C8D97}" type="datetimeFigureOut">
              <a:rPr lang="es-ES" smtClean="0"/>
              <a:t>12/01/2023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35000" y="1163638"/>
            <a:ext cx="5588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0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61952F3-5C1C-472C-B810-889AADF6616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2339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7426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1958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9756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038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18585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2330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04788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54821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35000" y="1163638"/>
            <a:ext cx="5588000" cy="314325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952F3-5C1C-472C-B810-889AADF66161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1093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9464" y="0"/>
            <a:ext cx="370002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5" indent="0" algn="ctr">
              <a:buNone/>
              <a:defRPr sz="2000"/>
            </a:lvl2pPr>
            <a:lvl3pPr marL="914388" indent="0" algn="ctr">
              <a:buNone/>
              <a:defRPr sz="1801"/>
            </a:lvl3pPr>
            <a:lvl4pPr marL="1371583" indent="0" algn="ctr">
              <a:buNone/>
              <a:defRPr sz="1600"/>
            </a:lvl4pPr>
            <a:lvl5pPr marL="1828777" indent="0" algn="ctr">
              <a:buNone/>
              <a:defRPr sz="1600"/>
            </a:lvl5pPr>
            <a:lvl6pPr marL="2285972" indent="0" algn="ctr">
              <a:buNone/>
              <a:defRPr sz="1600"/>
            </a:lvl6pPr>
            <a:lvl7pPr marL="2743165" indent="0" algn="ctr">
              <a:buNone/>
              <a:defRPr sz="1600"/>
            </a:lvl7pPr>
            <a:lvl8pPr marL="3200360" indent="0" algn="ctr">
              <a:buNone/>
              <a:defRPr sz="1600"/>
            </a:lvl8pPr>
            <a:lvl9pPr marL="3657555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C01E8-FA3E-4C72-B8B3-63559C12F5E2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9181476" y="6492880"/>
            <a:ext cx="2743200" cy="365125"/>
          </a:xfrm>
        </p:spPr>
        <p:txBody>
          <a:bodyPr/>
          <a:lstStyle>
            <a:lvl1pPr>
              <a:defRPr sz="1401" b="1" cap="none" spc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fld id="{E1471642-554C-4129-AACD-A60A5C1E4227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47081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94A94-AD3F-4F1A-BFFC-49BD08E9D6B0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948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3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5D708-962F-4063-9A72-D58CF172A42D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51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934D6-72CB-4035-BB1E-841E95607CD7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37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2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2" y="458946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88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3pPr>
            <a:lvl4pPr marL="13715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6F688-2A5E-4090-8F47-FF8B518BD8B0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21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8664B-20E1-4255-A571-B968802F2F39}" type="datetime1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834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9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91" y="2505076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5" indent="0">
              <a:buNone/>
              <a:defRPr sz="2000" b="1"/>
            </a:lvl2pPr>
            <a:lvl3pPr marL="914388" indent="0">
              <a:buNone/>
              <a:defRPr sz="1801" b="1"/>
            </a:lvl3pPr>
            <a:lvl4pPr marL="1371583" indent="0">
              <a:buNone/>
              <a:defRPr sz="1600" b="1"/>
            </a:lvl4pPr>
            <a:lvl5pPr marL="1828777" indent="0">
              <a:buNone/>
              <a:defRPr sz="1600" b="1"/>
            </a:lvl5pPr>
            <a:lvl6pPr marL="2285972" indent="0">
              <a:buNone/>
              <a:defRPr sz="1600" b="1"/>
            </a:lvl6pPr>
            <a:lvl7pPr marL="2743165" indent="0">
              <a:buNone/>
              <a:defRPr sz="1600" b="1"/>
            </a:lvl7pPr>
            <a:lvl8pPr marL="3200360" indent="0">
              <a:buNone/>
              <a:defRPr sz="1600" b="1"/>
            </a:lvl8pPr>
            <a:lvl9pPr marL="3657555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1BF9-2ED0-4805-8B78-ED325DFBDF30}" type="datetime1">
              <a:rPr lang="es-ES" smtClean="0"/>
              <a:t>12/01/2023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2322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C3118-A586-44BF-96DD-84616D1DA543}" type="datetime1">
              <a:rPr lang="es-ES" smtClean="0"/>
              <a:t>12/01/2023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5630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AAA9E-6B08-4CE1-9E0E-7B93A8DD95AA}" type="datetime1">
              <a:rPr lang="es-ES" smtClean="0"/>
              <a:t>12/01/2023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3045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41AF5-621F-42E7-9F69-6B7CEEEE5ED2}" type="datetime1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438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5" indent="0">
              <a:buNone/>
              <a:defRPr sz="2800"/>
            </a:lvl2pPr>
            <a:lvl3pPr marL="914388" indent="0">
              <a:buNone/>
              <a:defRPr sz="2400"/>
            </a:lvl3pPr>
            <a:lvl4pPr marL="1371583" indent="0">
              <a:buNone/>
              <a:defRPr sz="2000"/>
            </a:lvl4pPr>
            <a:lvl5pPr marL="1828777" indent="0">
              <a:buNone/>
              <a:defRPr sz="2000"/>
            </a:lvl5pPr>
            <a:lvl6pPr marL="2285972" indent="0">
              <a:buNone/>
              <a:defRPr sz="2000"/>
            </a:lvl6pPr>
            <a:lvl7pPr marL="2743165" indent="0">
              <a:buNone/>
              <a:defRPr sz="2000"/>
            </a:lvl7pPr>
            <a:lvl8pPr marL="3200360" indent="0">
              <a:buNone/>
              <a:defRPr sz="2000"/>
            </a:lvl8pPr>
            <a:lvl9pPr marL="3657555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5" indent="0">
              <a:buNone/>
              <a:defRPr sz="1401"/>
            </a:lvl2pPr>
            <a:lvl3pPr marL="914388" indent="0">
              <a:buNone/>
              <a:defRPr sz="1200"/>
            </a:lvl3pPr>
            <a:lvl4pPr marL="1371583" indent="0">
              <a:buNone/>
              <a:defRPr sz="1001"/>
            </a:lvl4pPr>
            <a:lvl5pPr marL="1828777" indent="0">
              <a:buNone/>
              <a:defRPr sz="1001"/>
            </a:lvl5pPr>
            <a:lvl6pPr marL="2285972" indent="0">
              <a:buNone/>
              <a:defRPr sz="1001"/>
            </a:lvl6pPr>
            <a:lvl7pPr marL="2743165" indent="0">
              <a:buNone/>
              <a:defRPr sz="1001"/>
            </a:lvl7pPr>
            <a:lvl8pPr marL="3200360" indent="0">
              <a:buNone/>
              <a:defRPr sz="1001"/>
            </a:lvl8pPr>
            <a:lvl9pPr marL="3657555" indent="0">
              <a:buNone/>
              <a:defRPr sz="100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AF0B8-9D5C-41A3-A800-0D6801D310DE}" type="datetime1">
              <a:rPr lang="es-ES" smtClean="0"/>
              <a:t>12/01/2023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762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2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09A81-2FEF-46AB-BB24-A9D781E4EB79}" type="datetime1">
              <a:rPr lang="es-ES" smtClean="0"/>
              <a:t>12/01/2023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2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642-554C-4129-AACD-A60A5C1E422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68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hf hdr="0" ftr="0" dt="0"/>
  <p:txStyles>
    <p:titleStyle>
      <a:lvl1pPr algn="l" defTabSz="91438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7" indent="-228597" algn="l" defTabSz="914388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0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375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568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763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8957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152" indent="-228597" algn="l" defTabSz="91438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9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88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3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77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2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16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360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555" algn="l" defTabSz="914388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3785418" y="1258524"/>
            <a:ext cx="8708566" cy="5599476"/>
          </a:xfrm>
          <a:prstGeom prst="rect">
            <a:avLst/>
          </a:prstGeom>
          <a:solidFill>
            <a:schemeClr val="lt1">
              <a:alpha val="64000"/>
            </a:schemeClr>
          </a:solidFill>
          <a:ln w="762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EJECUCIÓN FÍSICA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Y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FINANCIERA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ENERO - DICIEMBRE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es-ES" sz="4800" b="1" dirty="0" smtClean="0">
                <a:ln w="28575">
                  <a:solidFill>
                    <a:schemeClr val="bg1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2022</a:t>
            </a:r>
            <a:endParaRPr lang="es-ES" sz="4800" b="1" dirty="0">
              <a:ln w="28575">
                <a:solidFill>
                  <a:schemeClr val="bg1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</a:t>
            </a:fld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4549" y="108155"/>
            <a:ext cx="5308527" cy="125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06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64007" y="21579"/>
            <a:ext cx="8527993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del INDECA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fuente de financiamiento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- diciembre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10</a:t>
            </a:fld>
            <a:endParaRPr lang="es-E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8162545"/>
              </p:ext>
            </p:extLst>
          </p:nvPr>
        </p:nvGraphicFramePr>
        <p:xfrm>
          <a:off x="3709486" y="1754493"/>
          <a:ext cx="8437033" cy="384967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077641"/>
                <a:gridCol w="1620252"/>
                <a:gridCol w="1726272"/>
                <a:gridCol w="1739972"/>
                <a:gridCol w="1272896"/>
              </a:tblGrid>
              <a:tr h="72155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Fuente</a:t>
                      </a:r>
                      <a:r>
                        <a:rPr lang="es-ES_tradnl" sz="2000" baseline="0" noProof="0" dirty="0" smtClean="0"/>
                        <a:t> de financiamiento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Asignado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Percibido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% Percibido s/vigente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715159">
                <a:tc>
                  <a:txBody>
                    <a:bodyPr/>
                    <a:lstStyle/>
                    <a:p>
                      <a:pPr marL="271463" indent="-271463" algn="l"/>
                      <a:r>
                        <a:rPr lang="es-ES_tradnl" sz="1600" noProof="0" dirty="0" smtClean="0"/>
                        <a:t>21 Ingresos Tributarios      IVA PAZ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15</a:t>
                      </a:r>
                      <a:r>
                        <a:rPr lang="es-ES_tradnl" sz="1600" baseline="0" noProof="0" dirty="0" smtClean="0"/>
                        <a:t>,000,000</a:t>
                      </a:r>
                      <a:r>
                        <a:rPr lang="es-ES_tradnl" sz="1600" noProof="0" dirty="0" smtClean="0"/>
                        <a:t>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100.00%</a:t>
                      </a:r>
                      <a:endParaRPr lang="es-ES_tradnl" sz="1600" b="0" noProof="0" dirty="0" smtClean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0637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31 Ingresos</a:t>
                      </a:r>
                      <a:r>
                        <a:rPr lang="es-ES_tradnl" sz="1600" baseline="0" noProof="0" dirty="0" smtClean="0"/>
                        <a:t> propios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500,000.00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363,743.83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72.75%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777061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32</a:t>
                      </a:r>
                      <a:r>
                        <a:rPr lang="es-ES_tradnl" sz="1600" baseline="0" noProof="0" dirty="0" smtClean="0"/>
                        <a:t> Disminución de Caja y Bancos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1600" noProof="0" dirty="0" smtClean="0"/>
                        <a:t>2,000,000.00</a:t>
                      </a:r>
                      <a:endParaRPr lang="es-ES_tradnl" sz="16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1600" b="0" noProof="0" dirty="0" smtClean="0"/>
                        <a:t>100%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64523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</a:rPr>
                        <a:t>17,500,000.00</a:t>
                      </a:r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16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17,363,743.83</a:t>
                      </a:r>
                      <a:endParaRPr lang="es-ES_tradnl" sz="1600" b="1" kern="1200" noProof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endParaRPr lang="es-ES_tradnl" sz="16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Rectángulo 6"/>
          <p:cNvSpPr/>
          <p:nvPr/>
        </p:nvSpPr>
        <p:spPr>
          <a:xfrm>
            <a:off x="5136033" y="6015631"/>
            <a:ext cx="5772150" cy="369334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percibido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vigente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99.22%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753873" y="1356507"/>
            <a:ext cx="8348257" cy="375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 smtClean="0"/>
              <a:t>(Valores expresados en Quetzales)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2739302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81763" y="0"/>
            <a:ext cx="8510237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Instituto Nacional de Comercialización Agrícola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Egresos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 grupo de gasto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- diciembre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7" name="Rectángulo 6"/>
          <p:cNvSpPr/>
          <p:nvPr/>
        </p:nvSpPr>
        <p:spPr>
          <a:xfrm>
            <a:off x="5083782" y="5512359"/>
            <a:ext cx="6219531" cy="646333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Vigente: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82.48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914388">
              <a:lnSpc>
                <a:spcPct val="90000"/>
              </a:lnSpc>
              <a:spcBef>
                <a:spcPct val="0"/>
              </a:spcBef>
            </a:pP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Porcentaje de gasto sobre lo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Percibido: 83.12%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932470"/>
              </p:ext>
            </p:extLst>
          </p:nvPr>
        </p:nvGraphicFramePr>
        <p:xfrm>
          <a:off x="3681762" y="1641313"/>
          <a:ext cx="8510237" cy="3753587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065715"/>
                <a:gridCol w="2539969"/>
                <a:gridCol w="1904553"/>
              </a:tblGrid>
              <a:tr h="641111"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Grupo de Gasto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Vigente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sz="2000" noProof="0" dirty="0" smtClean="0"/>
                        <a:t>Gasto Quetzales</a:t>
                      </a:r>
                      <a:endParaRPr lang="es-ES_tradnl" sz="2000" noProof="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gradFill>
                      <a:gsLst>
                        <a:gs pos="0">
                          <a:schemeClr val="accent6">
                            <a:lumMod val="89000"/>
                          </a:schemeClr>
                        </a:gs>
                        <a:gs pos="23000">
                          <a:schemeClr val="accent6">
                            <a:lumMod val="89000"/>
                          </a:schemeClr>
                        </a:gs>
                        <a:gs pos="69000">
                          <a:schemeClr val="accent6">
                            <a:lumMod val="75000"/>
                          </a:schemeClr>
                        </a:gs>
                        <a:gs pos="97000">
                          <a:schemeClr val="accent6">
                            <a:lumMod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</a:gradFill>
                  </a:tcPr>
                </a:tc>
              </a:tr>
              <a:tr h="461492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Servicios</a:t>
                      </a:r>
                      <a:r>
                        <a:rPr lang="es-ES_tradnl" sz="1600" baseline="0" noProof="0" dirty="0" smtClean="0"/>
                        <a:t> Personales          “000“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8,729,780.00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8,395,553.00</a:t>
                      </a:r>
                      <a:endParaRPr lang="es-E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46302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Servicios NO Personales   “100”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5,370,220.00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4,543,772.96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39093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Materiales y Suministros</a:t>
                      </a:r>
                      <a:r>
                        <a:rPr lang="es-ES_tradnl" sz="1600" baseline="0" noProof="0" dirty="0" smtClean="0"/>
                        <a:t>  “200”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1,376,200.00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722,550.90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12156">
                <a:tc>
                  <a:txBody>
                    <a:bodyPr/>
                    <a:lstStyle/>
                    <a:p>
                      <a:pPr marL="266700" indent="-266700" algn="l"/>
                      <a:r>
                        <a:rPr lang="es-ES_tradnl" sz="1600" noProof="0" dirty="0" smtClean="0"/>
                        <a:t>Maquinaria y Equipo         “300”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1,035,800.00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318,756.51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noProof="0" dirty="0" smtClean="0"/>
                        <a:t>Transferencias</a:t>
                      </a:r>
                      <a:r>
                        <a:rPr lang="es-ES_tradnl" sz="1600" baseline="0" noProof="0" dirty="0" smtClean="0"/>
                        <a:t> Corrientes “400”</a:t>
                      </a:r>
                      <a:endParaRPr lang="es-ES_tradnl" sz="1600" b="1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950,000.00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414,510.85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64754">
                <a:tc>
                  <a:txBody>
                    <a:bodyPr/>
                    <a:lstStyle/>
                    <a:p>
                      <a:pPr algn="l"/>
                      <a:r>
                        <a:rPr lang="es-ES_tradnl" sz="1600" b="0" noProof="0" dirty="0" smtClean="0"/>
                        <a:t>Asig</a:t>
                      </a:r>
                      <a:r>
                        <a:rPr lang="es-ES_tradnl" sz="1600" b="0" baseline="0" noProof="0" dirty="0" smtClean="0"/>
                        <a:t>naciones Globales      “900”</a:t>
                      </a:r>
                      <a:endParaRPr lang="es-ES_tradnl" sz="1600" b="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38,000.00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_tradnl" sz="2000" noProof="0" dirty="0" smtClean="0"/>
                        <a:t>37,992.19</a:t>
                      </a:r>
                      <a:endParaRPr lang="es-ES_tradnl" sz="2000" noProof="0" dirty="0"/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23925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17,500,000.00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s-ES_tradnl" sz="2000" b="1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14,433,136.41</a:t>
                      </a:r>
                      <a:endParaRPr lang="es-ES_tradnl" sz="2000" b="1" kern="1200" noProof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269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677265" y="0"/>
            <a:ext cx="8514735" cy="897343"/>
          </a:xfr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diarias,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promedio mensual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manejo de alimentos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bodegas  del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INDECA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Año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2</a:t>
            </a:fld>
            <a:endParaRPr lang="es-E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672130"/>
              </p:ext>
            </p:extLst>
          </p:nvPr>
        </p:nvGraphicFramePr>
        <p:xfrm>
          <a:off x="3677265" y="905672"/>
          <a:ext cx="8514736" cy="595232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13668"/>
                <a:gridCol w="1844368"/>
                <a:gridCol w="1556166"/>
                <a:gridCol w="1700267"/>
                <a:gridCol w="1700267"/>
              </a:tblGrid>
              <a:tr h="380822"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Mes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Institución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cell3D prstMaterial="dkEdge">
                      <a:bevel prst="relaxedInset"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60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r>
                        <a:rPr lang="es-ES" sz="1600" baseline="0" dirty="0" smtClean="0">
                          <a:solidFill>
                            <a:schemeClr val="tx1"/>
                          </a:solidFill>
                        </a:rPr>
                        <a:t> Tm</a:t>
                      </a:r>
                      <a:endParaRPr lang="es-ES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4430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Convenio</a:t>
                      </a:r>
                      <a:r>
                        <a:rPr lang="es-ES" sz="1400" b="1" baseline="0" dirty="0" smtClean="0">
                          <a:solidFill>
                            <a:schemeClr val="tx1"/>
                          </a:solidFill>
                        </a:rPr>
                        <a:t> MAGA/</a:t>
                      </a:r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PMA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MAGA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solidFill>
                            <a:schemeClr val="tx1"/>
                          </a:solidFill>
                        </a:rPr>
                        <a:t>MIDES</a:t>
                      </a:r>
                      <a:endParaRPr lang="es-E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Enero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61.77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661.46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4.24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727.47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Febrero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230.20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694.52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1,269.53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2,194.25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Marzo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307.69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169.25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1,854.27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2,331.21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Abril 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1,402.42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1,439.63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1,854.27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4,696.32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dirty="0" smtClean="0"/>
                        <a:t>Mayo</a:t>
                      </a:r>
                      <a:endParaRPr lang="es-ES" sz="1400" b="1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431.25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3,171.85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1,854.27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6,836.58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Junio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2.04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2,276.50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1,826.01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4,104.55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Julio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610.36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949.02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1,803.71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3,363.09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Agosto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981.15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1,799.68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1,809.19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4,590.02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Septiembre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1,036.38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2,957.56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2,680.67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6,674.61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Octubre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1,242.21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4,013.91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2,256.78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7,512.80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Noviembre 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2,472.43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5,667.35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1,737.30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9,877.08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0" dirty="0" smtClean="0"/>
                        <a:t>Diciembre</a:t>
                      </a:r>
                      <a:endParaRPr lang="es-ES" sz="1400" b="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1,888.29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9,440.06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/>
                        <a:t>1,387.35</a:t>
                      </a:r>
                      <a:endParaRPr lang="es-ES" sz="1400" dirty="0"/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/>
                        <a:t>12,715.70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32109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PROMEDIO DIARIO MENSUAL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888.85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2,770.07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1,695.01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5,353.93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EJECUTADO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10,666.19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33,240.79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s-GT" sz="1400" b="1" i="0" u="none" strike="noStrike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20,340.17</a:t>
                      </a:r>
                      <a:endParaRPr lang="es-GT" sz="1400" b="1" i="0" u="none" strike="noStrike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fontAlgn="t" latinLnBrk="0" hangingPunct="1"/>
                      <a:r>
                        <a:rPr lang="es-GT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64,247.15</a:t>
                      </a:r>
                      <a:endParaRPr lang="es-GT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Planificado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65,000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13006">
                <a:tc gridSpan="4">
                  <a:txBody>
                    <a:bodyPr/>
                    <a:lstStyle/>
                    <a:p>
                      <a:pPr algn="ctr"/>
                      <a:r>
                        <a:rPr lang="es-ES" sz="1400" b="1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</a:rPr>
                        <a:t>Porcentaje de avance físico</a:t>
                      </a:r>
                      <a:endParaRPr lang="es-ES" sz="14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G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ES" sz="1400" b="1" kern="1200" dirty="0" smtClean="0">
                          <a:ln>
                            <a:solidFill>
                              <a:sysClr val="windowText" lastClr="000000"/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98.84%</a:t>
                      </a:r>
                      <a:endParaRPr lang="es-ES" sz="1400" b="1" kern="120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relaxedInset"/>
                      <a:lightRig rig="flood" dir="t"/>
                    </a:cell3D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7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Mundial de Alimentos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diciembre 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476642"/>
              </p:ext>
            </p:extLst>
          </p:nvPr>
        </p:nvGraphicFramePr>
        <p:xfrm>
          <a:off x="3699518" y="1440987"/>
          <a:ext cx="8492482" cy="435730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68.40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292.27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81.48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265.73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342.33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181.68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757373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1,231.89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306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699518" y="0"/>
            <a:ext cx="8492482" cy="1321451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Dirección de Asistencia Alimentaria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 producto alimentario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al 31 de diciembre 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324835"/>
              </p:ext>
            </p:extLst>
          </p:nvPr>
        </p:nvGraphicFramePr>
        <p:xfrm>
          <a:off x="3699518" y="1537704"/>
          <a:ext cx="8492482" cy="4628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125.69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1,271.85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212.68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2,480.41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1,121.27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174.67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6,092.14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11,478.70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699518" y="6569778"/>
            <a:ext cx="18909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Tm= tonelada métrica </a:t>
            </a:r>
            <a:endParaRPr lang="es-GT" sz="1400" b="1" dirty="0"/>
          </a:p>
        </p:txBody>
      </p:sp>
    </p:spTree>
    <p:extLst>
      <p:ext uri="{BB962C8B-B14F-4D97-AF65-F5344CB8AC3E}">
        <p14:creationId xmlns:p14="http://schemas.microsoft.com/office/powerpoint/2010/main" val="35153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3761874" y="1"/>
            <a:ext cx="8430126" cy="134940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 Desarrollo Social</a:t>
            </a:r>
            <a:b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Existencia de producto alimentario al 31 de diciembre de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5158689"/>
              </p:ext>
            </p:extLst>
          </p:nvPr>
        </p:nvGraphicFramePr>
        <p:xfrm>
          <a:off x="3761874" y="2974737"/>
          <a:ext cx="8430126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42443"/>
                <a:gridCol w="278768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1,359.11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1,359.11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979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45832" y="0"/>
            <a:ext cx="8446167" cy="1171852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Convenio Ministerio de Agricultura, Ganadería y Alimentación con el Programa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Mundial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– diciembre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4306204"/>
              </p:ext>
            </p:extLst>
          </p:nvPr>
        </p:nvGraphicFramePr>
        <p:xfrm>
          <a:off x="3745832" y="1594034"/>
          <a:ext cx="8446168" cy="5142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53180"/>
                <a:gridCol w="2792988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891.95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4,443.80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1,141.65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7,939.62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GT" dirty="0" smtClean="0"/>
                        <a:t>6,793.84</a:t>
                      </a:r>
                      <a:endParaRPr lang="es-GT" dirty="0"/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1,464.28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6,366.09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381.15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29,422.37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89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689406" y="0"/>
            <a:ext cx="8502593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 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Recepción de alimentos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- diciembre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8493378"/>
              </p:ext>
            </p:extLst>
          </p:nvPr>
        </p:nvGraphicFramePr>
        <p:xfrm>
          <a:off x="3689406" y="2493639"/>
          <a:ext cx="8492482" cy="154282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2,848.92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2,848.92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99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01988" y="0"/>
            <a:ext cx="8490012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Agricultura, Ganadería y Alimentación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– diciembre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866481"/>
              </p:ext>
            </p:extLst>
          </p:nvPr>
        </p:nvGraphicFramePr>
        <p:xfrm>
          <a:off x="3701988" y="1117600"/>
          <a:ext cx="8492482" cy="56570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Aceite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746.78</a:t>
                      </a: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3,667.41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Azúcar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854.27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Frijol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4,560.14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Harina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maíz Nixtamalizada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5,538.54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Hojuelas</a:t>
                      </a:r>
                      <a:r>
                        <a:rPr lang="es-MX" sz="1800" b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Avena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1,177.74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Maíz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524.99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Mezcla de Harina de Maíz y Soya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385.50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Sal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9.52</a:t>
                      </a:r>
                      <a:endParaRPr lang="es-GT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GT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17,464.90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945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471642-554C-4129-AACD-A60A5C1E4227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7" name="Título 1"/>
          <p:cNvSpPr>
            <a:spLocks noGrp="1"/>
          </p:cNvSpPr>
          <p:nvPr>
            <p:ph type="ctrTitle"/>
          </p:nvPr>
        </p:nvSpPr>
        <p:spPr>
          <a:xfrm>
            <a:off x="3701988" y="0"/>
            <a:ext cx="8490012" cy="1117600"/>
          </a:xfrm>
          <a:gradFill flip="none" rotWithShape="1">
            <a:gsLst>
              <a:gs pos="0">
                <a:schemeClr val="accent6">
                  <a:lumMod val="89000"/>
                </a:schemeClr>
              </a:gs>
              <a:gs pos="23000">
                <a:schemeClr val="accent6">
                  <a:lumMod val="89000"/>
                </a:schemeClr>
              </a:gs>
              <a:gs pos="69000">
                <a:schemeClr val="accent6">
                  <a:lumMod val="75000"/>
                </a:schemeClr>
              </a:gs>
              <a:gs pos="97000">
                <a:schemeClr val="accent6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ctr" anchorCtr="0">
            <a:noAutofit/>
          </a:bodyPr>
          <a:lstStyle/>
          <a:p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Ministerio de Desarrollo Social</a:t>
            </a: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Despacho de alimentos </a:t>
            </a:r>
            <a:br>
              <a:rPr lang="es-ES" sz="20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E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 enero – diciembre del 2022</a:t>
            </a:r>
            <a:endParaRPr lang="es-E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567354"/>
              </p:ext>
            </p:extLst>
          </p:nvPr>
        </p:nvGraphicFramePr>
        <p:xfrm>
          <a:off x="3701988" y="2400448"/>
          <a:ext cx="8492482" cy="102855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684179"/>
                <a:gridCol w="2808303"/>
              </a:tblGrid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PRODUCTO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Tm</a:t>
                      </a:r>
                      <a:endParaRPr lang="es-GT" sz="20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  <a:tr h="514276"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Arroz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algn="ctr" defTabSz="914388" rtl="0" eaLnBrk="1" latinLnBrk="0" hangingPunct="1"/>
                      <a:r>
                        <a:rPr lang="es-MX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942.36</a:t>
                      </a:r>
                      <a:endParaRPr lang="es-GT" sz="20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cell3D prstMaterial="dkEdge">
                      <a:bevel w="77470" h="12700" prst="softRound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90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00">
        <p14:prism isContent="1"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13880</TotalTime>
  <Words>440</Words>
  <Application>Microsoft Office PowerPoint</Application>
  <PresentationFormat>Panorámica</PresentationFormat>
  <Paragraphs>260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Presentación de PowerPoint</vt:lpstr>
      <vt:lpstr>Existencias diarias, promedio mensual  del manejo de alimentos en bodegas  del INDECA   Año 2022</vt:lpstr>
      <vt:lpstr>Convenio Ministerio de Agricultura, Ganadería y Alimentación con el Programa Mundial de Alimentos Existencia de  producto alimentario al 31 de diciembre de 2022</vt:lpstr>
      <vt:lpstr>Ministerio de Agricultura, Ganadería y Alimentación  Dirección de Asistencia Alimentaria Existencia de  producto alimentario al 31 de diciembre de 2022</vt:lpstr>
      <vt:lpstr>Ministerio de  Desarrollo Social Existencia de producto alimentario al 31 de diciembre de 2022</vt:lpstr>
      <vt:lpstr>Convenio Ministerio de Agricultura, Ganadería y Alimentación con el Programa Mundial de Alimentos Recepción de alimentos  de enero – diciembre 2022</vt:lpstr>
      <vt:lpstr>Ministerio de Desarrollo Social  Recepción de alimentos  de enero - diciembre 2022</vt:lpstr>
      <vt:lpstr>Ministerio de Agricultura, Ganadería y Alimentación  Despacho de alimentos  de enero – diciembre del 2022</vt:lpstr>
      <vt:lpstr>Ministerio de Desarrollo Social Despacho de alimentos  de enero – diciembre del 2022</vt:lpstr>
      <vt:lpstr>Presupuesto del INDECA 2022 Ingresos por fuente de financiamiento   de enero - diciembre</vt:lpstr>
      <vt:lpstr>Presupuesto 2022 Instituto Nacional de Comercialización Agrícola Egresos por grupo de gasto  de enero - diciembre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 Calderon</dc:creator>
  <cp:lastModifiedBy>Carlos  Calderon</cp:lastModifiedBy>
  <cp:revision>1647</cp:revision>
  <cp:lastPrinted>2017-08-11T21:19:39Z</cp:lastPrinted>
  <dcterms:created xsi:type="dcterms:W3CDTF">2017-01-05T16:19:17Z</dcterms:created>
  <dcterms:modified xsi:type="dcterms:W3CDTF">2023-01-12T13:57:41Z</dcterms:modified>
</cp:coreProperties>
</file>