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272" r:id="rId4"/>
    <p:sldId id="278" r:id="rId5"/>
    <p:sldId id="283" r:id="rId6"/>
    <p:sldId id="279" r:id="rId7"/>
    <p:sldId id="284" r:id="rId8"/>
    <p:sldId id="277" r:id="rId9"/>
    <p:sldId id="266" r:id="rId10"/>
    <p:sldId id="267" r:id="rId11"/>
    <p:sldId id="285" r:id="rId12"/>
  </p:sldIdLst>
  <p:sldSz cx="12192000" cy="6858000"/>
  <p:notesSz cx="6858000" cy="93138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7209B8F-0D8E-4635-BCC2-5E37B78FE232}">
          <p14:sldIdLst>
            <p14:sldId id="256"/>
            <p14:sldId id="268"/>
            <p14:sldId id="272"/>
            <p14:sldId id="278"/>
            <p14:sldId id="283"/>
            <p14:sldId id="279"/>
            <p14:sldId id="284"/>
            <p14:sldId id="277"/>
            <p14:sldId id="266"/>
            <p14:sldId id="267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4714" autoAdjust="0"/>
  </p:normalViewPr>
  <p:slideViewPr>
    <p:cSldViewPr snapToGrid="0" showGuides="1">
      <p:cViewPr varScale="1">
        <p:scale>
          <a:sx n="119" d="100"/>
          <a:sy n="119" d="100"/>
        </p:scale>
        <p:origin x="384" y="9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6"/>
    </p:cViewPr>
  </p:sorterViewPr>
  <p:notesViewPr>
    <p:cSldViewPr snapToGrid="0" showGuides="1">
      <p:cViewPr varScale="1">
        <p:scale>
          <a:sx n="85" d="100"/>
          <a:sy n="85" d="100"/>
        </p:scale>
        <p:origin x="26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195C1-D601-4B0B-A5E8-D44D40101967}" type="datetimeFigureOut">
              <a:rPr lang="es-ES" smtClean="0"/>
              <a:t>18/05/2022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027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A706C-C6A8-4F67-A696-F23EEBCCA9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690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F9843A-DD9D-405E-904D-F72D642C8D97}" type="datetimeFigureOut">
              <a:rPr lang="es-ES" smtClean="0"/>
              <a:t>18/05/2022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1952F3-5C1C-472C-B810-889AADF661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33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42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95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75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03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85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233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482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9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464" y="0"/>
            <a:ext cx="370002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1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2" indent="0" algn="ctr">
              <a:buNone/>
              <a:defRPr sz="1600"/>
            </a:lvl6pPr>
            <a:lvl7pPr marL="2743165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01E8-FA3E-4C72-B8B3-63559C12F5E2}" type="datetime1">
              <a:rPr lang="es-ES" smtClean="0"/>
              <a:t>18/05/2022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181476" y="6492880"/>
            <a:ext cx="2743200" cy="365125"/>
          </a:xfrm>
        </p:spPr>
        <p:txBody>
          <a:bodyPr/>
          <a:lstStyle>
            <a:lvl1pPr>
              <a:defRPr sz="1401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fld id="{E1471642-554C-4129-AACD-A60A5C1E422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08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4A94-AD3F-4F1A-BFFC-49BD08E9D6B0}" type="datetime1">
              <a:rPr lang="es-ES" smtClean="0"/>
              <a:t>18/05/2022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4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D708-962F-4063-9A72-D58CF172A42D}" type="datetime1">
              <a:rPr lang="es-ES" smtClean="0"/>
              <a:t>18/05/2022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34D6-72CB-4035-BB1E-841E95607CD7}" type="datetime1">
              <a:rPr lang="es-ES" smtClean="0"/>
              <a:t>18/05/2022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7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2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F688-2A5E-4090-8F47-FF8B518BD8B0}" type="datetime1">
              <a:rPr lang="es-ES" smtClean="0"/>
              <a:t>18/05/2022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2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664B-20E1-4255-A571-B968802F2F39}" type="datetime1">
              <a:rPr lang="es-ES" smtClean="0"/>
              <a:t>18/05/2022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3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BF9-2ED0-4805-8B78-ED325DFBDF30}" type="datetime1">
              <a:rPr lang="es-ES" smtClean="0"/>
              <a:t>18/05/2022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3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118-A586-44BF-96DD-84616D1DA543}" type="datetime1">
              <a:rPr lang="es-ES" smtClean="0"/>
              <a:t>18/05/2022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6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AA9E-6B08-4CE1-9E0E-7B93A8DD95AA}" type="datetime1">
              <a:rPr lang="es-ES" smtClean="0"/>
              <a:t>18/05/2022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0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5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AF5-621F-42E7-9F69-6B7CEEEE5ED2}" type="datetime1">
              <a:rPr lang="es-ES" smtClean="0"/>
              <a:t>18/05/2022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3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2" indent="0">
              <a:buNone/>
              <a:defRPr sz="2000"/>
            </a:lvl6pPr>
            <a:lvl7pPr marL="2743165" indent="0">
              <a:buNone/>
              <a:defRPr sz="2000"/>
            </a:lvl7pPr>
            <a:lvl8pPr marL="3200360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5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F0B8-9D5C-41A3-A800-0D6801D310DE}" type="datetime1">
              <a:rPr lang="es-ES" smtClean="0"/>
              <a:t>18/05/2022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6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9A81-2FEF-46AB-BB24-A9D781E4EB79}" type="datetime1">
              <a:rPr lang="es-ES" smtClean="0"/>
              <a:t>18/05/2022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88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hf hdr="0" ftr="0" dt="0"/>
  <p:txStyles>
    <p:titleStyle>
      <a:lvl1pPr algn="l" defTabSz="9143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7" indent="-228597" algn="l" defTabSz="914388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2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5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8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85418" y="1258529"/>
            <a:ext cx="8708566" cy="5599476"/>
          </a:xfrm>
          <a:prstGeom prst="rect">
            <a:avLst/>
          </a:prstGeom>
          <a:solidFill>
            <a:schemeClr val="lt1">
              <a:alpha val="64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dirty="0" smtClean="0">
                <a:ln w="76200">
                  <a:solidFill>
                    <a:srgbClr val="00B0F0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FÍSICA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dirty="0" smtClean="0">
                <a:ln w="76200">
                  <a:solidFill>
                    <a:srgbClr val="00B0F0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dirty="0" smtClean="0">
                <a:ln w="76200">
                  <a:solidFill>
                    <a:srgbClr val="00B0F0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FINANCIERA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dirty="0" smtClean="0">
                <a:ln w="76200">
                  <a:solidFill>
                    <a:srgbClr val="00B0F0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ENERO - </a:t>
            </a:r>
            <a:r>
              <a:rPr lang="es-ES" sz="4800" dirty="0" smtClean="0">
                <a:ln w="76200">
                  <a:solidFill>
                    <a:srgbClr val="00B0F0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</a:t>
            </a:r>
            <a:endParaRPr lang="es-ES" sz="4800" dirty="0" smtClean="0">
              <a:ln w="76200">
                <a:solidFill>
                  <a:srgbClr val="00B0F0"/>
                </a:solidFill>
              </a:ln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dirty="0" smtClean="0">
                <a:ln w="76200">
                  <a:solidFill>
                    <a:srgbClr val="00B0F0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2022</a:t>
            </a:r>
            <a:endParaRPr lang="es-ES" sz="4800" dirty="0">
              <a:ln w="76200">
                <a:solidFill>
                  <a:srgbClr val="00B0F0"/>
                </a:solidFill>
              </a:ln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1</a:t>
            </a:fld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549" y="108155"/>
            <a:ext cx="5308527" cy="12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81763" y="0"/>
            <a:ext cx="8510237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Instituto Nacional de Comercialización Agrícola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Egresos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grupo de gasto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abril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083782" y="5512359"/>
            <a:ext cx="6219531" cy="64633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de gasto sobre lo Vigente: 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26.00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de gasto sobre lo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Percibido: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.00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015252"/>
              </p:ext>
            </p:extLst>
          </p:nvPr>
        </p:nvGraphicFramePr>
        <p:xfrm>
          <a:off x="3681762" y="1641313"/>
          <a:ext cx="8510237" cy="328883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65715"/>
                <a:gridCol w="2539969"/>
                <a:gridCol w="1904553"/>
              </a:tblGrid>
              <a:tr h="641111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Grupo de Gasto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Vigente Quetzales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Gasto Quetzales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61492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Servicios</a:t>
                      </a:r>
                      <a:r>
                        <a:rPr lang="es-ES_tradnl" sz="1600" baseline="0" noProof="0" dirty="0" smtClean="0"/>
                        <a:t> Personales          “000“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8,598,980.00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2,406,982.86</a:t>
                      </a:r>
                      <a:endParaRPr lang="es-E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6302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Servicios NO Personales   “100”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5,456,220.00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1,763,810.16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9093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Materiales y Suministros</a:t>
                      </a:r>
                      <a:r>
                        <a:rPr lang="es-ES_tradnl" sz="1600" baseline="0" noProof="0" dirty="0" smtClean="0"/>
                        <a:t>  “200”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1,459,000.00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178,069.80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2156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Maquinaria y Equipo         “300”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1,035,800.00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70,240.00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4754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Transferencias</a:t>
                      </a:r>
                      <a:r>
                        <a:rPr lang="es-ES_tradnl" sz="1600" baseline="0" noProof="0" dirty="0" smtClean="0"/>
                        <a:t> Corrientes “400”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950,000.00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47,354.91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39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17,500,000.00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4,466,457.73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6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5806" y="6204155"/>
            <a:ext cx="309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Los Amates, Izabal</a:t>
            </a:r>
            <a:endParaRPr lang="es-G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7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77265" y="0"/>
            <a:ext cx="8514735" cy="897343"/>
          </a:xfr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Existencias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diarias,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promedio mensual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manejo de alimentos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bodegas  del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INDECA 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Año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2</a:t>
            </a:fld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964112"/>
              </p:ext>
            </p:extLst>
          </p:nvPr>
        </p:nvGraphicFramePr>
        <p:xfrm>
          <a:off x="3677265" y="905672"/>
          <a:ext cx="8514736" cy="59523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3668"/>
                <a:gridCol w="1844368"/>
                <a:gridCol w="1556166"/>
                <a:gridCol w="1700267"/>
                <a:gridCol w="1700267"/>
              </a:tblGrid>
              <a:tr h="380822"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Mes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Institución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 Tm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430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Convenio</a:t>
                      </a:r>
                      <a:r>
                        <a:rPr lang="es-ES" sz="1400" b="1" baseline="0" dirty="0" smtClean="0">
                          <a:solidFill>
                            <a:schemeClr val="tx1"/>
                          </a:solidFill>
                        </a:rPr>
                        <a:t> MAGA/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PMA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MAGA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MIDES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Enero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61.77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661.46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4.24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727.47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Febrero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230.20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694.52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1,269.53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2,194.25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Marzo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307.69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169.25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1,854.27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2,331.21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Abril 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1,402.42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1,439.63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1,854.27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4,696.32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Mayo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Junio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Julio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0.00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Agosto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Septiembre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Octubre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Noviembre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Diciembre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0.00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2109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PROMEDIO DIARIO MENSUAL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500.52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741.22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1,245.58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2,487.31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EJECUTADO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2,002.08</a:t>
                      </a:r>
                      <a:endParaRPr lang="es-GT" sz="1400" b="1" i="0" u="none" strike="noStrike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2,964.86</a:t>
                      </a:r>
                      <a:endParaRPr lang="es-GT" sz="1400" b="1" i="0" u="none" strike="noStrike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4,982.31</a:t>
                      </a:r>
                      <a:endParaRPr lang="es-GT" sz="14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fontAlgn="t" latinLnBrk="0" hangingPunct="1"/>
                      <a:r>
                        <a:rPr lang="es-MX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9,949.25</a:t>
                      </a:r>
                      <a:endParaRPr lang="es-GT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3006">
                <a:tc gridSpan="4"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Planificado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40,000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3006">
                <a:tc gridSpan="4"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Porcentaje de avance físico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17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699518" y="0"/>
            <a:ext cx="8492482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Agricultura, Ganadería y Alimentación 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 producto alimentario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abril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473541"/>
              </p:ext>
            </p:extLst>
          </p:nvPr>
        </p:nvGraphicFramePr>
        <p:xfrm>
          <a:off x="3699518" y="1746251"/>
          <a:ext cx="8492482" cy="41142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150.53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749.42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716.32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885.21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300.29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Mezcla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Harina de Maíz y Soya</a:t>
                      </a: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100.44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2,902.21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699518" y="6569778"/>
            <a:ext cx="1890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Tm= tonelada métrica </a:t>
            </a:r>
            <a:endParaRPr lang="es-GT" sz="1400" b="1" dirty="0"/>
          </a:p>
        </p:txBody>
      </p:sp>
    </p:spTree>
    <p:extLst>
      <p:ext uri="{BB962C8B-B14F-4D97-AF65-F5344CB8AC3E}">
        <p14:creationId xmlns:p14="http://schemas.microsoft.com/office/powerpoint/2010/main" val="351531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699518" y="17755"/>
            <a:ext cx="8492482" cy="1331647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 Desarrollo Social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de producto alimentario al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bril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50775"/>
              </p:ext>
            </p:extLst>
          </p:nvPr>
        </p:nvGraphicFramePr>
        <p:xfrm>
          <a:off x="3699518" y="2974737"/>
          <a:ext cx="8492482" cy="15428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1,854.27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1,854.27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79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699518" y="0"/>
            <a:ext cx="8492482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Convenio Ministerio de Agricultura, Ganadería y Alimentación con el Programa Mundial de Alimentos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 producto alimentario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abril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62134"/>
              </p:ext>
            </p:extLst>
          </p:nvPr>
        </p:nvGraphicFramePr>
        <p:xfrm>
          <a:off x="3699518" y="1850061"/>
          <a:ext cx="8492482" cy="41142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193.21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311.68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245.51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22.97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Mezcla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Harina de Maíz y Soya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30.24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803.98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0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689406" y="0"/>
            <a:ext cx="8502593" cy="1171852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Convenio Ministerio de Agricultura, Ganadería y Alimentación con el Programa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Mundial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Recepción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abril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814319"/>
              </p:ext>
            </p:extLst>
          </p:nvPr>
        </p:nvGraphicFramePr>
        <p:xfrm>
          <a:off x="3699518" y="1898835"/>
          <a:ext cx="8492482" cy="41142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207.94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1,417.49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1,723.18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1,728.31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468.76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Mezcla de 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y Soya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181.44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5,727.12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8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689406" y="0"/>
            <a:ext cx="8502593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Desarrollo Social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Recepción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abril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490843"/>
              </p:ext>
            </p:extLst>
          </p:nvPr>
        </p:nvGraphicFramePr>
        <p:xfrm>
          <a:off x="3689406" y="2493639"/>
          <a:ext cx="8492482" cy="15428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1,850.03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1,850.03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99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701988" y="0"/>
            <a:ext cx="8490012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Agricultura, Ganadería y Alimentación 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Despacho de alimentos 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abril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37486"/>
              </p:ext>
            </p:extLst>
          </p:nvPr>
        </p:nvGraphicFramePr>
        <p:xfrm>
          <a:off x="3701988" y="1117600"/>
          <a:ext cx="8492482" cy="56570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96.40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711.71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Azúcar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6.26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839.97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598.33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191.67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Maíz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524.99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Mezcla de Harina de Maíz y Soya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57.52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9.52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3,036.37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45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64007" y="21579"/>
            <a:ext cx="8527993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Presupuesto del INDECA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Ingresos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fuente de financiamiento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abril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9</a:t>
            </a:fld>
            <a:endParaRPr lang="es-E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557717"/>
              </p:ext>
            </p:extLst>
          </p:nvPr>
        </p:nvGraphicFramePr>
        <p:xfrm>
          <a:off x="3709486" y="1754493"/>
          <a:ext cx="8437033" cy="384967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77641"/>
                <a:gridCol w="1620252"/>
                <a:gridCol w="1726272"/>
                <a:gridCol w="1739972"/>
                <a:gridCol w="1272896"/>
              </a:tblGrid>
              <a:tr h="721551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Fuente</a:t>
                      </a:r>
                      <a:r>
                        <a:rPr lang="es-ES_tradnl" sz="2000" baseline="0" noProof="0" dirty="0" smtClean="0"/>
                        <a:t> de financiamiento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Asignado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Vigente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Percibido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% Percibido s/vigente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715159">
                <a:tc>
                  <a:txBody>
                    <a:bodyPr/>
                    <a:lstStyle/>
                    <a:p>
                      <a:pPr marL="271463" indent="-271463" algn="l"/>
                      <a:r>
                        <a:rPr lang="es-ES_tradnl" sz="1600" noProof="0" dirty="0" smtClean="0"/>
                        <a:t>21 Ingresos Tributarios      IVA PAZ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15,000,000.00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15,000,000.00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4,125,000.00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27.50%</a:t>
                      </a:r>
                      <a:endParaRPr lang="es-ES_tradnl" sz="1600" b="0" noProof="0" dirty="0" smtClean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06374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31 Ingresos</a:t>
                      </a:r>
                      <a:r>
                        <a:rPr lang="es-ES_tradnl" sz="1600" baseline="0" noProof="0" dirty="0" smtClean="0"/>
                        <a:t> propios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500,000.00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500,000.00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73,115.75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14.62%</a:t>
                      </a:r>
                      <a:endParaRPr lang="es-ES_tradnl" sz="1600" b="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7061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32</a:t>
                      </a:r>
                      <a:r>
                        <a:rPr lang="es-ES_tradnl" sz="1600" baseline="0" noProof="0" dirty="0" smtClean="0"/>
                        <a:t> Disminución de Caja y Bancos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2,000,000.00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2,000,000.00</a:t>
                      </a: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2,000,000.00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100%</a:t>
                      </a:r>
                      <a:endParaRPr lang="es-ES_tradnl" sz="1600" b="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52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</a:rPr>
                        <a:t>17,500,000.00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</a:rPr>
                        <a:t>17,500,000.00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6,198,115.75</a:t>
                      </a:r>
                      <a:endParaRPr lang="es-ES_tradnl" sz="1600" b="1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5136033" y="6015631"/>
            <a:ext cx="5772150" cy="36933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percibido sobre lo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vigente: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.00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53873" y="1356507"/>
            <a:ext cx="8348257" cy="37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(Valores expresados en Quetzales)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3930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12919</TotalTime>
  <Words>434</Words>
  <Application>Microsoft Office PowerPoint</Application>
  <PresentationFormat>Panorámica</PresentationFormat>
  <Paragraphs>245</Paragraphs>
  <Slides>11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Existencias diarias, promedio mensual  del manejo de alimentos en bodegas  del INDECA   Año 2022</vt:lpstr>
      <vt:lpstr>Ministerio de Agricultura, Ganadería y Alimentación  Existencia de  producto alimentario al 30 de abril de 2022</vt:lpstr>
      <vt:lpstr>Ministerio de  Desarrollo Social Existencia de producto alimentario al 30 de abril de 2022</vt:lpstr>
      <vt:lpstr>Convenio Ministerio de Agricultura, Ganadería y Alimentación con el Programa Mundial de Alimentos Existencia de  producto alimentario al 30 de abril de 2022</vt:lpstr>
      <vt:lpstr>Convenio Ministerio de Agricultura, Ganadería y Alimentación con el Programa Mundial de Alimentos Recepción de alimentos  de enero - abril del 2022</vt:lpstr>
      <vt:lpstr>Ministerio de Desarrollo Social  Recepción de alimentos  de enero - abril del 2022</vt:lpstr>
      <vt:lpstr>Ministerio de Agricultura, Ganadería y Alimentación  Despacho de alimentos  de enero - abril del 2022</vt:lpstr>
      <vt:lpstr>Presupuesto del INDECA 2022 Ingresos por fuente de financiamiento   de enero - abril</vt:lpstr>
      <vt:lpstr>Presupuesto 2022 Instituto Nacional de Comercialización Agrícola Egresos por grupo de gasto  de enero - abril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 Calderon</dc:creator>
  <cp:lastModifiedBy>Carlos  Calderon</cp:lastModifiedBy>
  <cp:revision>1520</cp:revision>
  <cp:lastPrinted>2017-08-11T21:19:39Z</cp:lastPrinted>
  <dcterms:created xsi:type="dcterms:W3CDTF">2017-01-05T16:19:17Z</dcterms:created>
  <dcterms:modified xsi:type="dcterms:W3CDTF">2022-05-18T13:55:15Z</dcterms:modified>
</cp:coreProperties>
</file>