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83" r:id="rId4"/>
    <p:sldId id="272" r:id="rId5"/>
    <p:sldId id="278" r:id="rId6"/>
    <p:sldId id="279" r:id="rId7"/>
    <p:sldId id="284" r:id="rId8"/>
    <p:sldId id="277" r:id="rId9"/>
    <p:sldId id="266" r:id="rId10"/>
    <p:sldId id="267" r:id="rId11"/>
    <p:sldId id="285" r:id="rId12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83"/>
            <p14:sldId id="272"/>
            <p14:sldId id="278"/>
            <p14:sldId id="279"/>
            <p14:sldId id="284"/>
            <p14:sldId id="277"/>
            <p14:sldId id="266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714" autoAdjust="0"/>
  </p:normalViewPr>
  <p:slideViewPr>
    <p:cSldViewPr snapToGrid="0" showGuides="1">
      <p:cViewPr varScale="1">
        <p:scale>
          <a:sx n="119" d="100"/>
          <a:sy n="119" d="100"/>
        </p:scale>
        <p:origin x="384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26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5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64" y="0"/>
            <a:ext cx="370002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20/06/2022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20/06/2022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20/06/2022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20/06/2022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20/06/2022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20/06/2022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5418" y="1258529"/>
            <a:ext cx="8708566" cy="5599476"/>
          </a:xfrm>
          <a:prstGeom prst="rect">
            <a:avLst/>
          </a:prstGeom>
          <a:solidFill>
            <a:schemeClr val="lt1">
              <a:alpha val="64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FÍSICA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ENERO - </a:t>
            </a: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endParaRPr lang="es-ES" sz="4800" dirty="0" smtClean="0">
              <a:ln w="76200">
                <a:solidFill>
                  <a:srgbClr val="00B0F0"/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es-ES" sz="4800" dirty="0">
              <a:ln w="76200">
                <a:solidFill>
                  <a:srgbClr val="00B0F0"/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49" y="108155"/>
            <a:ext cx="5308527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1763" y="0"/>
            <a:ext cx="8510237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83782" y="5512359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Percibido: 72.00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219763"/>
              </p:ext>
            </p:extLst>
          </p:nvPr>
        </p:nvGraphicFramePr>
        <p:xfrm>
          <a:off x="3681762" y="1641313"/>
          <a:ext cx="8510237" cy="3288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5715"/>
                <a:gridCol w="2539969"/>
                <a:gridCol w="19045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8,598,980.00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3,042,128.04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5,456,220.00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1,961,567.41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1,459,000.00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196,741.74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107,915.00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47,354.91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5,355,707.10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5806" y="6204155"/>
            <a:ext cx="309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Los Amates, Izabal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7265" y="0"/>
            <a:ext cx="8514735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47521"/>
              </p:ext>
            </p:extLst>
          </p:nvPr>
        </p:nvGraphicFramePr>
        <p:xfrm>
          <a:off x="3677265" y="905672"/>
          <a:ext cx="8514736" cy="5952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668"/>
                <a:gridCol w="1844368"/>
                <a:gridCol w="1556166"/>
                <a:gridCol w="1700267"/>
                <a:gridCol w="1700267"/>
              </a:tblGrid>
              <a:tr h="380822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430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Convenio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</a:rPr>
                        <a:t> MAGA/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230.20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694.52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1,269.53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2,194.25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307.69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169.25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2,331.21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1,402.42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1,439.63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4,696.32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431.25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3,171.85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6,836.58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0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486.67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1,227.34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1,367.32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3,081.32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2,433.33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6,136.71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6,836.58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15,406.62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75537"/>
              </p:ext>
            </p:extLst>
          </p:nvPr>
        </p:nvGraphicFramePr>
        <p:xfrm>
          <a:off x="3699518" y="1850061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Dirección de Asistencia Alimentaria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de mayo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25316"/>
              </p:ext>
            </p:extLst>
          </p:nvPr>
        </p:nvGraphicFramePr>
        <p:xfrm>
          <a:off x="3699518" y="1746251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100.71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629.25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943.88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783.16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207.19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208.09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2,872.280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99518" y="6569778"/>
            <a:ext cx="189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Tm= tonelada métrica 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17755"/>
            <a:ext cx="8492482" cy="1331647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22285"/>
              </p:ext>
            </p:extLst>
          </p:nvPr>
        </p:nvGraphicFramePr>
        <p:xfrm>
          <a:off x="3699518" y="2974737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1,854.27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1,854.27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7185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4463"/>
              </p:ext>
            </p:extLst>
          </p:nvPr>
        </p:nvGraphicFramePr>
        <p:xfrm>
          <a:off x="3699518" y="1898835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207.94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1,417.49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2,127.21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1,772.02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468.76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381.15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6,374.57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90843"/>
              </p:ext>
            </p:extLst>
          </p:nvPr>
        </p:nvGraphicFramePr>
        <p:xfrm>
          <a:off x="3689406" y="2493639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59547"/>
              </p:ext>
            </p:extLst>
          </p:nvPr>
        </p:nvGraphicFramePr>
        <p:xfrm>
          <a:off x="3701988" y="1117600"/>
          <a:ext cx="8492482" cy="565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1,024.65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1,327.16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989.51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307.66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584.99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177.42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4,513.65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4007" y="21579"/>
            <a:ext cx="852799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894435"/>
              </p:ext>
            </p:extLst>
          </p:nvPr>
        </p:nvGraphicFramePr>
        <p:xfrm>
          <a:off x="3709486" y="1754493"/>
          <a:ext cx="8437033" cy="38496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7641"/>
                <a:gridCol w="1620252"/>
                <a:gridCol w="1726272"/>
                <a:gridCol w="1739972"/>
                <a:gridCol w="1272896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Fuente</a:t>
                      </a:r>
                      <a:r>
                        <a:rPr lang="es-ES_tradnl" sz="2000" baseline="0" noProof="0" dirty="0" smtClean="0"/>
                        <a:t> de financiamiento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Asignado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Percibido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% Percibido s/vigente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1600" noProof="0" dirty="0" smtClean="0"/>
                        <a:t>21 Ingresos Tributarios      IVA PAZ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5,350,000.00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35.67%</a:t>
                      </a:r>
                      <a:endParaRPr lang="es-ES_tradnl" sz="1600" b="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31 Ingresos</a:t>
                      </a:r>
                      <a:r>
                        <a:rPr lang="es-ES_tradnl" sz="1600" baseline="0" noProof="0" dirty="0" smtClean="0"/>
                        <a:t> propios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89,533.48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17.91%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32</a:t>
                      </a:r>
                      <a:r>
                        <a:rPr lang="es-ES_tradnl" sz="1600" baseline="0" noProof="0" dirty="0" smtClean="0"/>
                        <a:t> Disminución de Caja y Bancos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100%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7,439,533.48</a:t>
                      </a:r>
                      <a:endParaRPr lang="es-ES_tradnl" sz="16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136033" y="6015631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 43.00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3873" y="1356507"/>
            <a:ext cx="8348257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13002</TotalTime>
  <Words>433</Words>
  <Application>Microsoft Office PowerPoint</Application>
  <PresentationFormat>Panorámica</PresentationFormat>
  <Paragraphs>245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Convenio Ministerio de Agricultura, Ganadería y Alimentación con el Programa Mundial de Alimentos Existencia de  producto alimentario al 31 de mayo de 2022</vt:lpstr>
      <vt:lpstr>Ministerio de Agricultura, Ganadería y Alimentación  Dirección de Asistencia Alimentaria Existencia de  producto alimentario al 31 de mayo de 2022</vt:lpstr>
      <vt:lpstr>Ministerio de  Desarrollo Social Existencia de producto alimentario al 31 de mayo de 2022</vt:lpstr>
      <vt:lpstr>Convenio Ministerio de Agricultura, Ganadería y Alimentación con el Programa Mundial de Alimentos Recepción de alimentos  de enero - mayo del 2022</vt:lpstr>
      <vt:lpstr>Ministerio de Desarrollo Social  Recepción de alimentos  de enero - mayo del 2022</vt:lpstr>
      <vt:lpstr>Ministerio de Agricultura, Ganadería y Alimentación  Despacho de alimentos  de enero - mayo del 2022</vt:lpstr>
      <vt:lpstr>Presupuesto del INDECA 2022 Ingresos por fuente de financiamiento   de enero - mayo</vt:lpstr>
      <vt:lpstr>Presupuesto 2022 Instituto Nacional de Comercialización Agrícola Egresos por grupo de gasto  de enero - mayo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1533</cp:revision>
  <cp:lastPrinted>2017-08-11T21:19:39Z</cp:lastPrinted>
  <dcterms:created xsi:type="dcterms:W3CDTF">2017-01-05T16:19:17Z</dcterms:created>
  <dcterms:modified xsi:type="dcterms:W3CDTF">2022-06-20T14:49:13Z</dcterms:modified>
</cp:coreProperties>
</file>