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83" r:id="rId4"/>
    <p:sldId id="272" r:id="rId5"/>
    <p:sldId id="278" r:id="rId6"/>
    <p:sldId id="279" r:id="rId7"/>
    <p:sldId id="284" r:id="rId8"/>
    <p:sldId id="277" r:id="rId9"/>
    <p:sldId id="286" r:id="rId10"/>
    <p:sldId id="266" r:id="rId11"/>
    <p:sldId id="267" r:id="rId12"/>
    <p:sldId id="285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84"/>
            <p14:sldId id="277"/>
            <p14:sldId id="286"/>
            <p14:sldId id="266"/>
            <p14:sldId id="267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19" d="100"/>
          <a:sy n="119" d="100"/>
        </p:scale>
        <p:origin x="384" y="13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5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464" y="0"/>
            <a:ext cx="3700020" cy="6858000"/>
          </a:xfrm>
          <a:prstGeom prst="rect">
            <a:avLst/>
          </a:prstGeom>
          <a:ln w="381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09/09/2022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09/09/2022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09/09/2022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854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AGOSTO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2022</a:t>
            </a:r>
            <a:endParaRPr lang="es-ES" sz="4800" b="1" dirty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49" y="108155"/>
            <a:ext cx="5308527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- agosto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533585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9,571,250.00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63.81%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157,940.37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31.59%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7.00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- agosto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Percibido:78.00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941304"/>
              </p:ext>
            </p:extLst>
          </p:nvPr>
        </p:nvGraphicFramePr>
        <p:xfrm>
          <a:off x="3681762" y="1641313"/>
          <a:ext cx="8510237" cy="328883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8,729,780.00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5,374,000.80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5,453,220.00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2,742,464.56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1,331,200.00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450,834.66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1,035,800.00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166,838.51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414,510.85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9,148,649.38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45806" y="6204155"/>
            <a:ext cx="309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Bodegas portátiles en Chimaltenango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7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77265" y="0"/>
            <a:ext cx="8514735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399337"/>
              </p:ext>
            </p:extLst>
          </p:nvPr>
        </p:nvGraphicFramePr>
        <p:xfrm>
          <a:off x="3677265" y="905672"/>
          <a:ext cx="8514736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668"/>
                <a:gridCol w="1844368"/>
                <a:gridCol w="1556166"/>
                <a:gridCol w="1700267"/>
                <a:gridCol w="1700267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61.77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661.46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4.24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727.47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230.20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694.52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1,269.53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2,194.25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307.69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169.25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1,854.27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2,331.21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1,402.42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1,439.63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1,854.27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4,696.32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431.25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3,171.85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1,854.27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6,836.58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2.04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2,276.50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1,826.01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4,104.55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610.36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949.02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1,803.71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3,363.09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981.15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1,799.68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1,809.19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4,590.02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503.36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1,395.24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1,534.44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3,433.04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4,026.88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11,161.91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12,275.49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27,464.28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agosto 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43099"/>
              </p:ext>
            </p:extLst>
          </p:nvPr>
        </p:nvGraphicFramePr>
        <p:xfrm>
          <a:off x="3699518" y="1850061"/>
          <a:ext cx="8492482" cy="46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181.66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76.97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396.33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679.73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agosto 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6425"/>
              </p:ext>
            </p:extLst>
          </p:nvPr>
        </p:nvGraphicFramePr>
        <p:xfrm>
          <a:off x="3699518" y="1746251"/>
          <a:ext cx="8492482" cy="46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302.30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362.79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351.90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285.19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920.64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116.48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2,341.93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761874" y="1"/>
            <a:ext cx="843012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agosto 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00084"/>
              </p:ext>
            </p:extLst>
          </p:nvPr>
        </p:nvGraphicFramePr>
        <p:xfrm>
          <a:off x="3761874" y="2974737"/>
          <a:ext cx="8430126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42443"/>
                <a:gridCol w="278768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1,819.56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1,819.56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45832" y="0"/>
            <a:ext cx="8446167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agosto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7326"/>
              </p:ext>
            </p:extLst>
          </p:nvPr>
        </p:nvGraphicFramePr>
        <p:xfrm>
          <a:off x="3745832" y="1898835"/>
          <a:ext cx="8446168" cy="46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53180"/>
                <a:gridCol w="279298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597.10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2,228.87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528.16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2,891.92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3,771.30</a:t>
                      </a:r>
                      <a:endParaRPr lang="es-GT" dirty="0"/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718.64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381.15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11,117.14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689406" y="0"/>
            <a:ext cx="850259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- agosto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90843"/>
              </p:ext>
            </p:extLst>
          </p:nvPr>
        </p:nvGraphicFramePr>
        <p:xfrm>
          <a:off x="3689406" y="2493639"/>
          <a:ext cx="8492482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1,850.03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1,850.03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9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– agosto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97204"/>
              </p:ext>
            </p:extLst>
          </p:nvPr>
        </p:nvGraphicFramePr>
        <p:xfrm>
          <a:off x="3701988" y="1117600"/>
          <a:ext cx="8492482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333.87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1,920.95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157.75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2,673.58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2,451.74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633.36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524.99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382.87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9.52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9,088.61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– agosto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00843"/>
              </p:ext>
            </p:extLst>
          </p:nvPr>
        </p:nvGraphicFramePr>
        <p:xfrm>
          <a:off x="3701988" y="2400448"/>
          <a:ext cx="849248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35.07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13305</TotalTime>
  <Words>446</Words>
  <Application>Microsoft Office PowerPoint</Application>
  <PresentationFormat>Panorámica</PresentationFormat>
  <Paragraphs>257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2022</vt:lpstr>
      <vt:lpstr>Convenio Ministerio de Agricultura, Ganadería y Alimentación con el Programa Mundial de Alimentos Existencia de  producto alimentario al 31 de agosto de 2022</vt:lpstr>
      <vt:lpstr>Ministerio de Agricultura, Ganadería y Alimentación  Dirección de Asistencia Alimentaria Existencia de  producto alimentario al 31 de agosto de 2022</vt:lpstr>
      <vt:lpstr>Ministerio de  Desarrollo Social Existencia de producto alimentario al 31 de agosto de 2022</vt:lpstr>
      <vt:lpstr>Convenio Ministerio de Agricultura, Ganadería y Alimentación con el Programa Mundial de Alimentos Recepción de alimentos  de enero - agosto del 2022</vt:lpstr>
      <vt:lpstr>Ministerio de Desarrollo Social  Recepción de alimentos  de enero - agosto del 2022</vt:lpstr>
      <vt:lpstr>Ministerio de Agricultura, Ganadería y Alimentación  Despacho de alimentos  de enero – agosto del 2022</vt:lpstr>
      <vt:lpstr>Ministerio de Desarrollo Social Despacho de alimentos  de enero – agosto del 2022</vt:lpstr>
      <vt:lpstr>Presupuesto del INDECA 2022 Ingresos por fuente de financiamiento   de enero - agosto</vt:lpstr>
      <vt:lpstr>Presupuesto 2022 Instituto Nacional de Comercialización Agrícola Egresos por grupo de gasto  de enero - agosto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1581</cp:revision>
  <cp:lastPrinted>2017-08-11T21:19:39Z</cp:lastPrinted>
  <dcterms:created xsi:type="dcterms:W3CDTF">2017-01-05T16:19:17Z</dcterms:created>
  <dcterms:modified xsi:type="dcterms:W3CDTF">2022-09-09T15:30:53Z</dcterms:modified>
</cp:coreProperties>
</file>