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83" r:id="rId4"/>
    <p:sldId id="272" r:id="rId5"/>
    <p:sldId id="278" r:id="rId6"/>
    <p:sldId id="279" r:id="rId7"/>
    <p:sldId id="277" r:id="rId8"/>
    <p:sldId id="287" r:id="rId9"/>
    <p:sldId id="286" r:id="rId10"/>
    <p:sldId id="266" r:id="rId11"/>
    <p:sldId id="267" r:id="rId12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79"/>
            <p14:sldId id="277"/>
            <p14:sldId id="287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4714" autoAdjust="0"/>
  </p:normalViewPr>
  <p:slideViewPr>
    <p:cSldViewPr snapToGrid="0" showGuides="1">
      <p:cViewPr varScale="1">
        <p:scale>
          <a:sx n="81" d="100"/>
          <a:sy n="81" d="100"/>
        </p:scale>
        <p:origin x="907" y="53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19/09/2023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19/09/2023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290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2050" name="Imagen 2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E7FFFF"/>
              </a:clrFrom>
              <a:clrTo>
                <a:srgbClr val="E7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5" y="5894532"/>
            <a:ext cx="682562" cy="63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GT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9790" y="0"/>
            <a:ext cx="3829792" cy="68580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19" y="3673498"/>
            <a:ext cx="1158875" cy="127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19/09/2023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19/09/2023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19/09/2023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19/09/2023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19/09/2023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19/09/2023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19/09/2023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61518" y="1258524"/>
            <a:ext cx="8708566" cy="5599476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AGOSTO 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933950" y="459494"/>
            <a:ext cx="5524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b="1" dirty="0"/>
              <a:t>INDECA</a:t>
            </a:r>
          </a:p>
          <a:p>
            <a:r>
              <a:rPr lang="es-GT" dirty="0"/>
              <a:t>INSTITUTO NACIONAL DE COMERCIALIZACIÓN AGRÍCOLA</a:t>
            </a:r>
          </a:p>
        </p:txBody>
      </p:sp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64007" y="21579"/>
            <a:ext cx="852799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2023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agosto de 2023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3645510"/>
              </p:ext>
            </p:extLst>
          </p:nvPr>
        </p:nvGraphicFramePr>
        <p:xfrm>
          <a:off x="3709486" y="1754493"/>
          <a:ext cx="8437033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77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6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9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8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Fuente</a:t>
                      </a:r>
                      <a:r>
                        <a:rPr lang="es-ES_tradnl" sz="2000" baseline="0" noProof="0" dirty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17,000,000.00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10,551,571.00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62.07%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31 Ingresos</a:t>
                      </a:r>
                      <a:r>
                        <a:rPr lang="es-ES_tradnl" sz="1600" baseline="0" noProof="0" dirty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167,354.46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33.47%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32</a:t>
                      </a:r>
                      <a:r>
                        <a:rPr lang="es-ES_tradnl" sz="1600" baseline="0" noProof="0" dirty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/>
                        <a:t>100%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</a:rPr>
                        <a:t>19,500,000.00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12,718,925.46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vigente 65.23 %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375387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(Valores expresados en Quetzales)</a:t>
            </a:r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1763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2023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– agosto de 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5083782" y="5512359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   46.54%</a:t>
            </a: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Percibido: 71.35%</a:t>
            </a: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151924"/>
              </p:ext>
            </p:extLst>
          </p:nvPr>
        </p:nvGraphicFramePr>
        <p:xfrm>
          <a:off x="3681762" y="1641313"/>
          <a:ext cx="8510237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Servicios</a:t>
                      </a:r>
                      <a:r>
                        <a:rPr lang="es-ES_tradnl" sz="1600" baseline="0" noProof="0" dirty="0"/>
                        <a:t> Personales   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9,447,400.00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5,592,283.36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Servicios NO Personales   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6,052,955.00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1,944,818.70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Materiales y Suministros</a:t>
                      </a:r>
                      <a:r>
                        <a:rPr lang="es-ES_tradnl" sz="1600" baseline="0" noProof="0" dirty="0"/>
                        <a:t>   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1,556,645.00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502,672.76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/>
                        <a:t>Propiedad,</a:t>
                      </a:r>
                      <a:r>
                        <a:rPr lang="es-ES_tradnl" sz="1600" baseline="0" noProof="0" dirty="0"/>
                        <a:t> Planta y Equipo </a:t>
                      </a:r>
                      <a:r>
                        <a:rPr lang="es-ES_tradnl" sz="1600" noProof="0" dirty="0"/>
                        <a:t>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1,162,000.00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855,158.00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/>
                        <a:t>Transferencias</a:t>
                      </a:r>
                      <a:r>
                        <a:rPr lang="es-ES_tradnl" sz="1600" baseline="0" noProof="0" dirty="0"/>
                        <a:t> Corrientes   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955,000.00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179,705.22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/>
                        <a:t>Asig</a:t>
                      </a:r>
                      <a:r>
                        <a:rPr lang="es-ES_tradnl" sz="1600" b="0" baseline="0" noProof="0" dirty="0"/>
                        <a:t>naciones Globales    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326,000.00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/>
                        <a:t>500.00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19,500,000.00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9,075,138.04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4841" y="0"/>
            <a:ext cx="8987160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diarias, promedio mensual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manejo de alimentos en bodegas  del INDECA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2023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004577"/>
              </p:ext>
            </p:extLst>
          </p:nvPr>
        </p:nvGraphicFramePr>
        <p:xfrm>
          <a:off x="3204840" y="905672"/>
          <a:ext cx="8987161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8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2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4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46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PMA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MAGA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solidFill>
                            <a:schemeClr val="tx1"/>
                          </a:solidFill>
                        </a:rPr>
                        <a:t>MIDES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1,497.34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11,964.30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1,348.36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14,810.00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1,107.70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13,263.57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1,328.90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15,700.17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2,057.58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13,961.13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1,308.94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17,327.65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1,802.55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17,574.62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1,302.97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20,680.14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2,124.25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17,650.82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1,301.13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21,076.20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Junio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1,527.92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17,387.08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1,221.12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20,136.12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Julio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574.59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14,285.32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1,081.11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15,941.02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Agosto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48.79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11,434.70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1,081.11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12,564.60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Septiembre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/>
                        <a:t>0.00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Octubre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/>
                        <a:t>0.00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Noviembre 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/>
                        <a:t>0.00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/>
                        <a:t>Diciembre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0.00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0.00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1,342.59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14,690.19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1,246.71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17,279.49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10,740.72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117,521.54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9,973.64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138,235.90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200,000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54572" y="0"/>
            <a:ext cx="8770104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agosto de 2023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25136"/>
              </p:ext>
            </p:extLst>
          </p:nvPr>
        </p:nvGraphicFramePr>
        <p:xfrm>
          <a:off x="3154572" y="1321451"/>
          <a:ext cx="8770104" cy="50983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69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98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52.28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1.94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224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2.86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00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69.01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77309" y="0"/>
            <a:ext cx="889461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 producto alimentario al 31 de agosto de 2023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27423"/>
              </p:ext>
            </p:extLst>
          </p:nvPr>
        </p:nvGraphicFramePr>
        <p:xfrm>
          <a:off x="3177310" y="1321451"/>
          <a:ext cx="8894616" cy="48508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3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1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77.05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736.72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113.35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3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1,695.00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582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410.07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3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119.79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73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4,234.25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142.07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109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35.57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7,563.88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99518" y="6569778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189219" y="0"/>
            <a:ext cx="886423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31 de agosto de 2023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645011"/>
              </p:ext>
            </p:extLst>
          </p:nvPr>
        </p:nvGraphicFramePr>
        <p:xfrm>
          <a:off x="3189218" y="3002446"/>
          <a:ext cx="8864237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33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1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1,081.11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1,081.11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3177" y="0"/>
            <a:ext cx="8898750" cy="117185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- agosto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608003"/>
              </p:ext>
            </p:extLst>
          </p:nvPr>
        </p:nvGraphicFramePr>
        <p:xfrm>
          <a:off x="3173176" y="1260986"/>
          <a:ext cx="8898751" cy="50540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56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2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6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642.38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2,217.52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958.73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5,256.29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 de maíz nixtamalizada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3,181.34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 de avena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909.65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5,307.93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823.08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333.27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19,630.18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MAGA y Programa 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– agosto del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724218"/>
              </p:ext>
            </p:extLst>
          </p:nvPr>
        </p:nvGraphicFramePr>
        <p:xfrm>
          <a:off x="3166279" y="1117600"/>
          <a:ext cx="8840994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3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1.67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4.65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9.07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4.08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8.51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1.44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33.42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66279" y="0"/>
            <a:ext cx="8840994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enero - agosto del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227042"/>
              </p:ext>
            </p:extLst>
          </p:nvPr>
        </p:nvGraphicFramePr>
        <p:xfrm>
          <a:off x="3166279" y="1117600"/>
          <a:ext cx="8840994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17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3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806.00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3,575.00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1,298.92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6,770.95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4,358.49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1,240.25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8,659.15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</a:t>
                      </a:r>
                      <a:r>
                        <a:rPr lang="es-GT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705.68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292.16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27,676.60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0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175514" y="9236"/>
            <a:ext cx="8859467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enero – agosto de 2023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183273"/>
              </p:ext>
            </p:extLst>
          </p:nvPr>
        </p:nvGraphicFramePr>
        <p:xfrm>
          <a:off x="3175514" y="2492811"/>
          <a:ext cx="8859467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29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9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77.49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14888</TotalTime>
  <Words>636</Words>
  <Application>Microsoft Office PowerPoint</Application>
  <PresentationFormat>Panorámica</PresentationFormat>
  <Paragraphs>289</Paragraphs>
  <Slides>11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2023</vt:lpstr>
      <vt:lpstr>Convenio Ministerio de Agricultura, Ganadería y Alimentación con el Programa Mundial de Alimentos Existencia de  producto alimentario al 31 de agosto de 2023</vt:lpstr>
      <vt:lpstr>Ministerio de Agricultura, Ganadería y Alimentación  Dirección de Asistencia Alimentaria Existencia de  producto alimentario al 31 de agosto de 2023</vt:lpstr>
      <vt:lpstr>Ministerio de  Desarrollo Social Existencia de producto alimentario al 31 de agosto de 2023</vt:lpstr>
      <vt:lpstr>Convenio Ministerio de Agricultura, Ganadería y Alimentación con el Programa Mundial de Alimentos Recepción de alimentos   enero - agosto 2023</vt:lpstr>
      <vt:lpstr>Convenio MAGA y Programa Mundial de Alimentos Despacho de alimentos   enero – agosto del 2023</vt:lpstr>
      <vt:lpstr>Ministerio de Agricultura, Ganadería y Alimentación Dirección de Asistencia Alimentaria  Despacho de alimentos   enero - agosto del 2023</vt:lpstr>
      <vt:lpstr>Ministerio de Desarrollo Social Despacho de alimentos  enero – agosto de 2023</vt:lpstr>
      <vt:lpstr>Presupuesto del INDECA 2023 Ingresos por fuente de financiamiento enero – agosto de 2023 </vt:lpstr>
      <vt:lpstr>Presupuesto del INDECA 2023 Instituto Nacional de Comercialización Agrícola Egresos por grupo de gasto   enero – agosto de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Cony P</cp:lastModifiedBy>
  <cp:revision>1796</cp:revision>
  <cp:lastPrinted>2017-08-11T21:19:39Z</cp:lastPrinted>
  <dcterms:created xsi:type="dcterms:W3CDTF">2017-01-05T16:19:17Z</dcterms:created>
  <dcterms:modified xsi:type="dcterms:W3CDTF">2023-09-19T14:19:38Z</dcterms:modified>
</cp:coreProperties>
</file>