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83" r:id="rId4"/>
    <p:sldId id="272" r:id="rId5"/>
    <p:sldId id="278" r:id="rId6"/>
    <p:sldId id="287" r:id="rId7"/>
    <p:sldId id="288" r:id="rId8"/>
    <p:sldId id="286" r:id="rId9"/>
    <p:sldId id="266" r:id="rId10"/>
    <p:sldId id="267" r:id="rId11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87"/>
            <p14:sldId id="288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1972" autoAdjust="0"/>
  </p:normalViewPr>
  <p:slideViewPr>
    <p:cSldViewPr snapToGrid="0" showGuides="1">
      <p:cViewPr varScale="1">
        <p:scale>
          <a:sx n="104" d="100"/>
          <a:sy n="104" d="100"/>
        </p:scale>
        <p:origin x="1068" y="126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05/08/2024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05/08/2024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076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925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2F604A02-9616-4BC2-A5FF-578E0B64FB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1" r="10152" b="37125"/>
          <a:stretch/>
        </p:blipFill>
        <p:spPr>
          <a:xfrm>
            <a:off x="57575" y="5370483"/>
            <a:ext cx="2621194" cy="143716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05/08/2024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  <p:pic>
        <p:nvPicPr>
          <p:cNvPr id="13" name="Imagen 12" descr="Texto&#10;&#10;Descripción generada con confianza muy alta">
            <a:extLst>
              <a:ext uri="{FF2B5EF4-FFF2-40B4-BE49-F238E27FC236}">
                <a16:creationId xmlns:a16="http://schemas.microsoft.com/office/drawing/2014/main" id="{1D02273E-D3D8-42CB-85CD-6A2BEFD2A103}"/>
              </a:ext>
            </a:extLst>
          </p:cNvPr>
          <p:cNvPicPr/>
          <p:nvPr userDrawn="1"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40"/>
          <a:stretch/>
        </p:blipFill>
        <p:spPr bwMode="auto">
          <a:xfrm>
            <a:off x="109055" y="338900"/>
            <a:ext cx="2304622" cy="17669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1FB0AA8-D088-428F-BB37-3ECDA3365BD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0" y="3664808"/>
            <a:ext cx="2621195" cy="200310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id="{6DCCF024-B48F-4D5C-8ADC-94FAB10C2F2C}"/>
              </a:ext>
            </a:extLst>
          </p:cNvPr>
          <p:cNvSpPr/>
          <p:nvPr userDrawn="1"/>
        </p:nvSpPr>
        <p:spPr>
          <a:xfrm>
            <a:off x="2663141" y="0"/>
            <a:ext cx="20368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81E561C1-CDD5-4E78-B06D-D91E8A41574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6" y="2180657"/>
            <a:ext cx="2557100" cy="19178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05/08/2024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05/08/2024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05/08/2024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05/08/2024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05/08/2024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05/08/2024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05/08/2024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05/08/2024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05/08/2024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05/08/2024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05/08/2024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886027" y="2187388"/>
            <a:ext cx="8708566" cy="4670612"/>
          </a:xfrm>
          <a:prstGeom prst="rect">
            <a:avLst/>
          </a:prstGeom>
          <a:solidFill>
            <a:schemeClr val="lt1">
              <a:alpha val="64000"/>
            </a:schemeClr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EJECUCIÓN FÍSICA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- JULIO 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478060" y="219348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INDECA</a:t>
            </a:r>
          </a:p>
          <a:p>
            <a:r>
              <a:rPr lang="es-GT" dirty="0"/>
              <a:t>INSTITUTO NACIONAL DE COMERCIALIZACIÓN AGRÍCOLA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5DB7E5F3-419C-4B15-AC05-23FD94E818D7}"/>
              </a:ext>
            </a:extLst>
          </p:cNvPr>
          <p:cNvSpPr/>
          <p:nvPr/>
        </p:nvSpPr>
        <p:spPr>
          <a:xfrm>
            <a:off x="6446982" y="1016000"/>
            <a:ext cx="1431636" cy="1385455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57074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2024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julio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4806691" y="584654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41.43%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 72.98%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4751572"/>
              </p:ext>
            </p:extLst>
          </p:nvPr>
        </p:nvGraphicFramePr>
        <p:xfrm>
          <a:off x="3414439" y="1755524"/>
          <a:ext cx="8510237" cy="394331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9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6163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327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Servicios</a:t>
                      </a:r>
                      <a:r>
                        <a:rPr lang="es-ES_tradnl" sz="1600" baseline="0" noProof="0" dirty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9,424,000.00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4,979,201.06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780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6,404,000.00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1,588,834.53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4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Materiales y Suministros</a:t>
                      </a:r>
                      <a:r>
                        <a:rPr lang="es-ES_tradnl" sz="1600" baseline="0" noProof="0" dirty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1,667,250.00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566,550.00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83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Propiedad,</a:t>
                      </a:r>
                      <a:r>
                        <a:rPr lang="es-ES_tradnl" sz="1600" baseline="0" noProof="0" dirty="0"/>
                        <a:t> Planta y Equipo </a:t>
                      </a:r>
                      <a:r>
                        <a:rPr lang="es-ES_tradnl" sz="1600" noProof="0" dirty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146,676.74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Transferencias</a:t>
                      </a:r>
                      <a:r>
                        <a:rPr lang="es-ES_tradnl" sz="1600" baseline="0" noProof="0" dirty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954,750.00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797,824.43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/>
                        <a:t>Asig</a:t>
                      </a:r>
                      <a:r>
                        <a:rPr lang="es-ES_tradnl" sz="1600" b="0" baseline="0" noProof="0" dirty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550,000.00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4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8,079,086.76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80509" y="0"/>
            <a:ext cx="8811493" cy="897343"/>
          </a:xfr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diarias, promedio mensual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manejo de alimentos en bodegas  del INDECA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694105"/>
              </p:ext>
            </p:extLst>
          </p:nvPr>
        </p:nvGraphicFramePr>
        <p:xfrm>
          <a:off x="3380509" y="905672"/>
          <a:ext cx="8811493" cy="59523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3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PMA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MAGA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MIDES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0.88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3,126.69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2,079.13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5,206.70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6.99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2,519.16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2,011.96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4,538.11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1,261.01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2,976.96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2,005.25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6,243.22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826.19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4,548.56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2,002.36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7,377.11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2,084.69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4,840.38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2,000.96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8,926.03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Junio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1,725.97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7,130.38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2,000.48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10,856.83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Julio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1,102.95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6,325.58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1,998.83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9,427.36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Agosto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Septiembre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Octubre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Noviembre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Diciembre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32109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ANUAL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1,001.24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4,495.39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2,014.14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7,510.77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7,008.68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31,467.71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14,098.97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52,575.36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120,000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43.81%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41964" y="0"/>
            <a:ext cx="8682712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31 de julio de 2024 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403377"/>
              </p:ext>
            </p:extLst>
          </p:nvPr>
        </p:nvGraphicFramePr>
        <p:xfrm>
          <a:off x="3241962" y="1321451"/>
          <a:ext cx="8682713" cy="50983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1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9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24.34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94.22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32.52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0.29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159.43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67.45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370.72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8.50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11.99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00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769.47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7FA3B3FA-4DC2-4C37-B07B-B5E672861F58}"/>
              </a:ext>
            </a:extLst>
          </p:cNvPr>
          <p:cNvSpPr txBox="1"/>
          <p:nvPr/>
        </p:nvSpPr>
        <p:spPr>
          <a:xfrm>
            <a:off x="7102762" y="6492880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51200" y="0"/>
            <a:ext cx="8820726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31 de julio de 2024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548323"/>
              </p:ext>
            </p:extLst>
          </p:nvPr>
        </p:nvGraphicFramePr>
        <p:xfrm>
          <a:off x="3251198" y="1321451"/>
          <a:ext cx="8820727" cy="48508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0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155.18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730.07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262.46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1,319.73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58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656.43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83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258.26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73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1,920.05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270.11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52.60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5,624.90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78909" y="0"/>
            <a:ext cx="877454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31 de julio de 2024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432694"/>
              </p:ext>
            </p:extLst>
          </p:nvPr>
        </p:nvGraphicFramePr>
        <p:xfrm>
          <a:off x="3278909" y="3066472"/>
          <a:ext cx="8774546" cy="14788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72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1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1,998.04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1,998.04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315854" y="0"/>
            <a:ext cx="8691418" cy="1224624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MAGA/PMA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julio 2024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717202"/>
              </p:ext>
            </p:extLst>
          </p:nvPr>
        </p:nvGraphicFramePr>
        <p:xfrm>
          <a:off x="3315854" y="1224624"/>
          <a:ext cx="8691418" cy="493353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96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317.02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1,473.84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502.58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919126348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2,503.49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69114376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 de maíz nixtamalizada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1,588.66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748881978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551.76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4819570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3,252.15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94292832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 y soya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602.24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081253463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117.53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676107583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10,909.28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315854" y="0"/>
            <a:ext cx="869141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julio 2024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317135"/>
              </p:ext>
            </p:extLst>
          </p:nvPr>
        </p:nvGraphicFramePr>
        <p:xfrm>
          <a:off x="3315855" y="1117600"/>
          <a:ext cx="8691418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177.31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1,060.55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262.59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1,916.26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952.35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280.92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2,872.78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325.91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77.69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7,926.37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34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343563" y="9236"/>
            <a:ext cx="8581113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- julio 2024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304386"/>
              </p:ext>
            </p:extLst>
          </p:nvPr>
        </p:nvGraphicFramePr>
        <p:xfrm>
          <a:off x="3343564" y="3222484"/>
          <a:ext cx="8581112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43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183.09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98983" y="55699"/>
            <a:ext cx="852569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2024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- julio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755256"/>
              </p:ext>
            </p:extLst>
          </p:nvPr>
        </p:nvGraphicFramePr>
        <p:xfrm>
          <a:off x="3398983" y="1767554"/>
          <a:ext cx="8525695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9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Fuente</a:t>
                      </a:r>
                      <a:r>
                        <a:rPr lang="es-ES_tradnl" sz="2000" baseline="0" noProof="0" dirty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8,485,141.00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49.91%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31 Ingresos</a:t>
                      </a:r>
                      <a:r>
                        <a:rPr lang="es-ES_tradnl" sz="1600" baseline="0" noProof="0" dirty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184,971.79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184.97%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32</a:t>
                      </a:r>
                      <a:r>
                        <a:rPr lang="es-ES_tradnl" sz="1600" baseline="0" noProof="0" dirty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100%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11,070,112.79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 56.77 %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70839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(Valores expresados en Quetzales)</a:t>
            </a:r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17110</TotalTime>
  <Words>558</Words>
  <Application>Microsoft Office PowerPoint</Application>
  <PresentationFormat>Panorámica</PresentationFormat>
  <Paragraphs>245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2024</vt:lpstr>
      <vt:lpstr>Convenio Ministerio de Agricultura, Ganadería y Alimentación con el Programa Mundial de Alimentos Existencia de  producto alimentario al 31 de julio de 2024 </vt:lpstr>
      <vt:lpstr>Ministerio de Agricultura, Ganadería y Alimentación  Dirección de Asistencia Alimentaria Existencia de  producto alimentario al 31 de julio de 2024</vt:lpstr>
      <vt:lpstr>Ministerio de  Desarrollo Social Existencia de producto alimentario al 31 de julio de 2024</vt:lpstr>
      <vt:lpstr>Ministerio de Agricultura, Ganadería y Alimentación Convenio MAGA/PMA Ingreso de alimentos  enero - julio 2024 </vt:lpstr>
      <vt:lpstr>Ministerio de Agricultura, Ganadería y Alimentación Dirección de Asistencia Alimentaria  Despacho de alimentos   enero - julio 2024 </vt:lpstr>
      <vt:lpstr>Ministerio de Desarrollo Social Despacho de alimentos  enero - julio 2024</vt:lpstr>
      <vt:lpstr>Presupuesto del INDECA 2024 Ingresos por fuente de financiamiento enero - julio 2024</vt:lpstr>
      <vt:lpstr>Presupuesto del INDECA 2024 Instituto Nacional de Comercialización Agrícola Egresos por grupo de gasto   enero – julio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Enrique Calderón Hernández</cp:lastModifiedBy>
  <cp:revision>1983</cp:revision>
  <cp:lastPrinted>2017-08-11T21:19:39Z</cp:lastPrinted>
  <dcterms:created xsi:type="dcterms:W3CDTF">2017-01-05T16:19:17Z</dcterms:created>
  <dcterms:modified xsi:type="dcterms:W3CDTF">2024-08-05T19:00:25Z</dcterms:modified>
</cp:coreProperties>
</file>