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72" r:id="rId4"/>
    <p:sldId id="278" r:id="rId5"/>
    <p:sldId id="283" r:id="rId6"/>
    <p:sldId id="276" r:id="rId7"/>
    <p:sldId id="284" r:id="rId8"/>
    <p:sldId id="279" r:id="rId9"/>
    <p:sldId id="277" r:id="rId10"/>
    <p:sldId id="282" r:id="rId11"/>
    <p:sldId id="285" r:id="rId12"/>
    <p:sldId id="266" r:id="rId13"/>
    <p:sldId id="267" r:id="rId14"/>
    <p:sldId id="274" r:id="rId15"/>
  </p:sldIdLst>
  <p:sldSz cx="12192000" cy="6858000"/>
  <p:notesSz cx="6858000" cy="93138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7209B8F-0D8E-4635-BCC2-5E37B78FE232}">
          <p14:sldIdLst>
            <p14:sldId id="256"/>
            <p14:sldId id="268"/>
            <p14:sldId id="272"/>
            <p14:sldId id="278"/>
            <p14:sldId id="283"/>
            <p14:sldId id="276"/>
            <p14:sldId id="284"/>
            <p14:sldId id="279"/>
            <p14:sldId id="277"/>
            <p14:sldId id="282"/>
            <p14:sldId id="285"/>
            <p14:sldId id="266"/>
            <p14:sldId id="26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714" autoAdjust="0"/>
  </p:normalViewPr>
  <p:slideViewPr>
    <p:cSldViewPr snapToGrid="0" showGuides="1">
      <p:cViewPr>
        <p:scale>
          <a:sx n="130" d="100"/>
          <a:sy n="130" d="100"/>
        </p:scale>
        <p:origin x="-336" y="-65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6"/>
    </p:cViewPr>
  </p:sorterViewPr>
  <p:notesViewPr>
    <p:cSldViewPr snapToGrid="0" showGuides="1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195C1-D601-4B0B-A5E8-D44D40101967}" type="datetimeFigureOut">
              <a:rPr lang="es-ES" smtClean="0"/>
              <a:t>14/01/2022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706C-C6A8-4F67-A696-F23EEBCCA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69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F9843A-DD9D-405E-904D-F72D642C8D97}" type="datetimeFigureOut">
              <a:rPr lang="es-ES" smtClean="0"/>
              <a:t>14/01/2022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1952F3-5C1C-472C-B810-889AADF661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33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42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482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9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95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75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285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40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038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23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539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24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11062741" y="1122363"/>
            <a:ext cx="993792" cy="20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N D E C A</a:t>
            </a:r>
            <a:endParaRPr lang="es-GT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1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2" indent="0" algn="ctr">
              <a:buNone/>
              <a:defRPr sz="1600"/>
            </a:lvl6pPr>
            <a:lvl7pPr marL="2743165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1E8-FA3E-4C72-B8B3-63559C12F5E2}" type="datetime1">
              <a:rPr lang="es-ES" smtClean="0"/>
              <a:t>14/01/2022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181476" y="6492880"/>
            <a:ext cx="2743200" cy="365125"/>
          </a:xfrm>
        </p:spPr>
        <p:txBody>
          <a:bodyPr/>
          <a:lstStyle>
            <a:lvl1pPr>
              <a:defRPr sz="1401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fld id="{E1471642-554C-4129-AACD-A60A5C1E4227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875" y="0"/>
            <a:ext cx="1061525" cy="11554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2" y="95997"/>
            <a:ext cx="1840546" cy="8344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" y="1865943"/>
            <a:ext cx="12192000" cy="4452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70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A94-AD3F-4F1A-BFFC-49BD08E9D6B0}" type="datetime1">
              <a:rPr lang="es-ES" smtClean="0"/>
              <a:t>14/01/2022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4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D708-962F-4063-9A72-D58CF172A42D}" type="datetime1">
              <a:rPr lang="es-ES" smtClean="0"/>
              <a:t>14/01/2022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4D6-72CB-4035-BB1E-841E95607CD7}" type="datetime1">
              <a:rPr lang="es-ES" smtClean="0"/>
              <a:t>14/01/2022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F688-2A5E-4090-8F47-FF8B518BD8B0}" type="datetime1">
              <a:rPr lang="es-ES" smtClean="0"/>
              <a:t>14/01/2022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2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664B-20E1-4255-A571-B968802F2F39}" type="datetime1">
              <a:rPr lang="es-ES" smtClean="0"/>
              <a:t>14/01/2022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3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BF9-2ED0-4805-8B78-ED325DFBDF30}" type="datetime1">
              <a:rPr lang="es-ES" smtClean="0"/>
              <a:t>14/01/2022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3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118-A586-44BF-96DD-84616D1DA543}" type="datetime1">
              <a:rPr lang="es-ES" smtClean="0"/>
              <a:t>14/01/2022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6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A9E-6B08-4CE1-9E0E-7B93A8DD95AA}" type="datetime1">
              <a:rPr lang="es-ES" smtClean="0"/>
              <a:t>14/01/2022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0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5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AF5-621F-42E7-9F69-6B7CEEEE5ED2}" type="datetime1">
              <a:rPr lang="es-ES" smtClean="0"/>
              <a:t>14/01/2022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3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2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5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F0B8-9D5C-41A3-A800-0D6801D310DE}" type="datetime1">
              <a:rPr lang="es-ES" smtClean="0"/>
              <a:t>14/01/2022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6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9A81-2FEF-46AB-BB24-A9D781E4EB79}" type="datetime1">
              <a:rPr lang="es-ES" smtClean="0"/>
              <a:t>14/01/2022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88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hf hdr="0" ftr="0" dt="0"/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88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8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</a:t>
            </a:fld>
            <a:endParaRPr lang="es-ES" dirty="0"/>
          </a:p>
        </p:txBody>
      </p:sp>
      <p:grpSp>
        <p:nvGrpSpPr>
          <p:cNvPr id="10" name="Grupo 9"/>
          <p:cNvGrpSpPr/>
          <p:nvPr/>
        </p:nvGrpSpPr>
        <p:grpSpPr>
          <a:xfrm>
            <a:off x="2476870" y="71021"/>
            <a:ext cx="8140823" cy="6684886"/>
            <a:chOff x="2900515" y="115408"/>
            <a:chExt cx="7822411" cy="3746377"/>
          </a:xfrm>
        </p:grpSpPr>
        <p:sp>
          <p:nvSpPr>
            <p:cNvPr id="3" name="Rectángulo 2"/>
            <p:cNvSpPr/>
            <p:nvPr/>
          </p:nvSpPr>
          <p:spPr>
            <a:xfrm>
              <a:off x="2900515" y="115408"/>
              <a:ext cx="7822411" cy="3746377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anchor="ctr" anchorCtr="0"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s-ES" sz="4800" dirty="0" smtClean="0">
                  <a:ln w="7620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698500" dir="7680000" sy="30000" kx="1300200" algn="ctr" rotWithShape="0">
                      <a:schemeClr val="accent1">
                        <a:lumMod val="75000"/>
                        <a:alpha val="32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EJECUCIÓN FÍSICA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s-ES" sz="4800" dirty="0" smtClean="0">
                  <a:ln w="7620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698500" dir="7680000" sy="30000" kx="1300200" algn="ctr" rotWithShape="0">
                      <a:schemeClr val="accent1">
                        <a:lumMod val="75000"/>
                        <a:alpha val="32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s-ES" sz="4800" dirty="0" smtClean="0">
                  <a:ln w="7620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698500" dir="7680000" sy="30000" kx="1300200" algn="ctr" rotWithShape="0">
                      <a:schemeClr val="accent1">
                        <a:lumMod val="75000"/>
                        <a:alpha val="32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FINANCIERA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s-ES" sz="4800" dirty="0" smtClean="0">
                  <a:ln w="7620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698500" dir="7680000" sy="30000" kx="1300200" algn="ctr" rotWithShape="0">
                      <a:schemeClr val="accent1">
                        <a:lumMod val="75000"/>
                        <a:alpha val="32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 ENERO  -  DICIEMBRE</a:t>
              </a: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s-ES" sz="4800" dirty="0" smtClean="0">
                  <a:ln w="7620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698500" dir="7680000" sy="30000" kx="1300200" algn="ctr" rotWithShape="0">
                      <a:schemeClr val="accent1">
                        <a:lumMod val="75000"/>
                        <a:alpha val="32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  <a:endParaRPr lang="es-ES" sz="4800" dirty="0">
                <a:ln w="7620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60007" dist="698500" dir="7680000" sy="30000" kx="1300200" algn="ctr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2900515" y="115408"/>
              <a:ext cx="7822411" cy="3746377"/>
            </a:xfrm>
            <a:prstGeom prst="rect">
              <a:avLst/>
            </a:prstGeom>
            <a:noFill/>
            <a:ln w="76200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</p:spTree>
    <p:extLst>
      <p:ext uri="{BB962C8B-B14F-4D97-AF65-F5344CB8AC3E}">
        <p14:creationId xmlns:p14="http://schemas.microsoft.com/office/powerpoint/2010/main" val="27100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251775" y="0"/>
            <a:ext cx="7895788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Desarrollo Social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Despacho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nero -  Diciembre 2021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385633"/>
              </p:ext>
            </p:extLst>
          </p:nvPr>
        </p:nvGraphicFramePr>
        <p:xfrm>
          <a:off x="275131" y="1685867"/>
          <a:ext cx="11649545" cy="346260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10059"/>
                <a:gridCol w="832538"/>
                <a:gridCol w="982810"/>
                <a:gridCol w="857728"/>
                <a:gridCol w="1080584"/>
                <a:gridCol w="1137685"/>
                <a:gridCol w="1034042"/>
                <a:gridCol w="1034042"/>
                <a:gridCol w="1034042"/>
                <a:gridCol w="1034042"/>
                <a:gridCol w="1211973"/>
              </a:tblGrid>
              <a:tr h="1608479"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Proyecto</a:t>
                      </a:r>
                      <a:endParaRPr lang="es-ES_tradnl" sz="1600" noProof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Aceite</a:t>
                      </a:r>
                      <a:endParaRPr lang="es-ES_tradnl" sz="1600" baseline="0" noProof="0" dirty="0" smtClean="0"/>
                    </a:p>
                    <a:p>
                      <a:pPr algn="ctr"/>
                      <a:r>
                        <a:rPr lang="es-ES_tradnl" sz="1600" baseline="0" noProof="0" dirty="0" smtClean="0"/>
                        <a:t>Tm</a:t>
                      </a:r>
                      <a:endParaRPr lang="es-ES_tradnl" sz="1600" noProof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Arroz</a:t>
                      </a:r>
                      <a:r>
                        <a:rPr lang="es-ES_tradnl" sz="160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s-ES_tradnl" sz="1600" baseline="0" noProof="0" dirty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Azúcar</a:t>
                      </a:r>
                    </a:p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Frijol</a:t>
                      </a:r>
                    </a:p>
                    <a:p>
                      <a:pPr algn="ctr"/>
                      <a:r>
                        <a:rPr lang="es-ES_tradnl" sz="1600" noProof="0" dirty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Harina de Maíz </a:t>
                      </a:r>
                      <a:r>
                        <a:rPr lang="es-ES_tradnl" sz="1400" noProof="0" dirty="0" err="1" smtClean="0"/>
                        <a:t>Nixtamali-zada</a:t>
                      </a:r>
                      <a:endParaRPr lang="es-ES_tradnl" sz="1400" noProof="0" dirty="0" smtClean="0"/>
                    </a:p>
                    <a:p>
                      <a:pPr algn="ctr"/>
                      <a:r>
                        <a:rPr lang="es-ES_tradnl" sz="1600" baseline="0" noProof="0" dirty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Hojuelas de</a:t>
                      </a:r>
                      <a:r>
                        <a:rPr lang="es-ES_tradnl" sz="1600" baseline="0" noProof="0" dirty="0" smtClean="0"/>
                        <a:t> Avena </a:t>
                      </a:r>
                    </a:p>
                    <a:p>
                      <a:pPr algn="ctr"/>
                      <a:r>
                        <a:rPr lang="es-ES_tradnl" sz="1600" baseline="0" noProof="0" dirty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Mezcla de Harina de Maíz y Soya </a:t>
                      </a:r>
                    </a:p>
                    <a:p>
                      <a:pPr algn="ctr"/>
                      <a:r>
                        <a:rPr lang="es-ES_tradnl" sz="1600" noProof="0" dirty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Pasta</a:t>
                      </a:r>
                    </a:p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 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Sal</a:t>
                      </a:r>
                    </a:p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 TOTAL</a:t>
                      </a:r>
                      <a:r>
                        <a:rPr lang="es-ES_tradnl" sz="160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s-ES_tradnl" sz="1600" baseline="0" noProof="0" dirty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0" noProof="0" dirty="0" smtClean="0"/>
                        <a:t>MIDES</a:t>
                      </a:r>
                      <a:endParaRPr lang="es-ES_tradnl" sz="1400" b="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432.88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432.88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0" noProof="0" dirty="0" smtClean="0"/>
                        <a:t>MIDES </a:t>
                      </a:r>
                    </a:p>
                    <a:p>
                      <a:pPr algn="ctr"/>
                      <a:r>
                        <a:rPr lang="es-ES_tradnl" sz="1400" b="0" noProof="0" dirty="0" smtClean="0"/>
                        <a:t>COVID-19</a:t>
                      </a:r>
                      <a:endParaRPr lang="es-ES_tradnl" sz="1400" b="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226.98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716.97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268.60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1,252.94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3,207.85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447.25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189.01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248.14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45.63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6,603.36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/>
                        <a:t>Total </a:t>
                      </a:r>
                      <a:endParaRPr lang="es-ES_tradnl" sz="14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226.98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1,149.85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268.60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1,252.94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3,207.85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447.25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189.01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248.14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45.63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7,036.24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5227" y="6413832"/>
            <a:ext cx="172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Tm= toneladas métricas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8587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251775" y="0"/>
            <a:ext cx="7895788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Mundial de Alimentos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Despacho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nero -  Diciembre 2021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155982"/>
              </p:ext>
            </p:extLst>
          </p:nvPr>
        </p:nvGraphicFramePr>
        <p:xfrm>
          <a:off x="2014813" y="1704254"/>
          <a:ext cx="8369711" cy="344949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55723"/>
                <a:gridCol w="918542"/>
                <a:gridCol w="1084337"/>
                <a:gridCol w="1192212"/>
                <a:gridCol w="1140862"/>
                <a:gridCol w="1140862"/>
                <a:gridCol w="1337173"/>
              </a:tblGrid>
              <a:tr h="1602386"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Proyecto</a:t>
                      </a:r>
                      <a:endParaRPr lang="es-ES_tradnl" sz="1600" noProof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Aceite</a:t>
                      </a:r>
                      <a:endParaRPr lang="es-ES_tradnl" sz="1600" baseline="0" noProof="0" dirty="0" smtClean="0"/>
                    </a:p>
                    <a:p>
                      <a:pPr algn="ctr"/>
                      <a:r>
                        <a:rPr lang="es-ES_tradnl" sz="1600" baseline="0" noProof="0" dirty="0" smtClean="0"/>
                        <a:t>Tm</a:t>
                      </a:r>
                      <a:endParaRPr lang="es-ES_tradnl" sz="1600" noProof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Arroz</a:t>
                      </a:r>
                      <a:r>
                        <a:rPr lang="es-ES_tradnl" sz="160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s-ES_tradnl" sz="1600" baseline="0" noProof="0" dirty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Frijol</a:t>
                      </a:r>
                    </a:p>
                    <a:p>
                      <a:pPr algn="ctr"/>
                      <a:r>
                        <a:rPr lang="es-ES_tradnl" sz="1600" noProof="0" dirty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Hojuelas de</a:t>
                      </a:r>
                      <a:r>
                        <a:rPr lang="es-ES_tradnl" sz="1600" baseline="0" noProof="0" dirty="0" smtClean="0"/>
                        <a:t> Avena </a:t>
                      </a:r>
                    </a:p>
                    <a:p>
                      <a:pPr algn="ctr"/>
                      <a:r>
                        <a:rPr lang="es-ES_tradnl" sz="1600" baseline="0" noProof="0" dirty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Mezcla de Harina de Maíz y Soya </a:t>
                      </a:r>
                    </a:p>
                    <a:p>
                      <a:pPr algn="ctr"/>
                      <a:r>
                        <a:rPr lang="es-ES_tradnl" sz="1600" noProof="0" dirty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 TOTAL</a:t>
                      </a:r>
                      <a:r>
                        <a:rPr lang="es-ES_tradnl" sz="160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s-ES_tradnl" sz="1600" baseline="0" noProof="0" dirty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615702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0" noProof="0" dirty="0" smtClean="0"/>
                        <a:t>MAGA</a:t>
                      </a:r>
                      <a:r>
                        <a:rPr lang="es-ES_tradnl" sz="1400" b="0" baseline="0" noProof="0" dirty="0" smtClean="0"/>
                        <a:t> - VISAN</a:t>
                      </a:r>
                      <a:endParaRPr lang="es-ES_tradnl" sz="1400" b="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0.05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0.13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0.24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0.13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0.54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5702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0" noProof="0" dirty="0" smtClean="0"/>
                        <a:t>MIDES </a:t>
                      </a:r>
                    </a:p>
                    <a:p>
                      <a:pPr algn="ctr"/>
                      <a:r>
                        <a:rPr lang="es-ES_tradnl" sz="1400" b="0" noProof="0" dirty="0" smtClean="0"/>
                        <a:t>COVID-19 (PMA)</a:t>
                      </a:r>
                      <a:endParaRPr lang="es-ES_tradnl" sz="1400" b="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2.39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2.39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5702"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/>
                        <a:t>Total </a:t>
                      </a:r>
                      <a:endParaRPr lang="es-ES_tradnl" sz="14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0.05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0.13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0.24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0.13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2.39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smtClean="0"/>
                        <a:t>2.93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5227" y="6413832"/>
            <a:ext cx="172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Tm= toneladas métricas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32682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23479" y="3"/>
            <a:ext cx="8090521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del INDECA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Reporte de ingresos por fuente de financiamiento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Enero - Diciembre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12</a:t>
            </a:fld>
            <a:endParaRPr lang="es-E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533101"/>
              </p:ext>
            </p:extLst>
          </p:nvPr>
        </p:nvGraphicFramePr>
        <p:xfrm>
          <a:off x="1004714" y="1784701"/>
          <a:ext cx="10543824" cy="360578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96444"/>
                <a:gridCol w="2024841"/>
                <a:gridCol w="2157335"/>
                <a:gridCol w="2174457"/>
                <a:gridCol w="1590747"/>
              </a:tblGrid>
              <a:tr h="721551">
                <a:tc>
                  <a:txBody>
                    <a:bodyPr/>
                    <a:lstStyle/>
                    <a:p>
                      <a:pPr algn="ctr"/>
                      <a:r>
                        <a:rPr lang="es-ES_tradnl" sz="2100" noProof="0" dirty="0" smtClean="0"/>
                        <a:t>Fuente</a:t>
                      </a:r>
                      <a:r>
                        <a:rPr lang="es-ES_tradnl" sz="2100" baseline="0" noProof="0" dirty="0" smtClean="0"/>
                        <a:t> de financiamiento</a:t>
                      </a:r>
                      <a:endParaRPr lang="es-ES_tradnl" sz="2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100" noProof="0" dirty="0" smtClean="0"/>
                        <a:t>Asignado</a:t>
                      </a:r>
                      <a:endParaRPr lang="es-ES_tradnl" sz="2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100" noProof="0" dirty="0" smtClean="0"/>
                        <a:t>Vigente</a:t>
                      </a:r>
                      <a:endParaRPr lang="es-ES_tradnl" sz="2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100" noProof="0" dirty="0" smtClean="0"/>
                        <a:t>Percibido</a:t>
                      </a:r>
                      <a:endParaRPr lang="es-ES_tradnl" sz="2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100" noProof="0" dirty="0" smtClean="0"/>
                        <a:t>% Percibido s/vigente</a:t>
                      </a:r>
                      <a:endParaRPr lang="es-ES_tradnl" sz="2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715159">
                <a:tc>
                  <a:txBody>
                    <a:bodyPr/>
                    <a:lstStyle/>
                    <a:p>
                      <a:pPr marL="271463" indent="-271463" algn="l"/>
                      <a:r>
                        <a:rPr lang="es-ES_tradnl" sz="2000" noProof="0" dirty="0" smtClean="0"/>
                        <a:t>21 Ingresos Tributarios      IVA PAZ</a:t>
                      </a:r>
                      <a:endParaRPr lang="es-ES_tradnl" sz="20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15,000,000.00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15,000,000.00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13,000,000.00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0" noProof="0" dirty="0" smtClean="0"/>
                        <a:t>86.67%</a:t>
                      </a:r>
                      <a:endParaRPr lang="es-ES_tradnl" sz="2000" b="0" noProof="0" dirty="0" smtClean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36802">
                <a:tc>
                  <a:txBody>
                    <a:bodyPr/>
                    <a:lstStyle/>
                    <a:p>
                      <a:pPr algn="l"/>
                      <a:r>
                        <a:rPr lang="es-ES_tradnl" sz="2000" noProof="0" dirty="0" smtClean="0"/>
                        <a:t>31 Ingresos</a:t>
                      </a:r>
                      <a:r>
                        <a:rPr lang="es-ES_tradnl" sz="2000" baseline="0" noProof="0" dirty="0" smtClean="0"/>
                        <a:t> propios</a:t>
                      </a:r>
                      <a:endParaRPr lang="es-ES_tradnl" sz="20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500,000.00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500,000.00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375,336.70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0" noProof="0" dirty="0" smtClean="0"/>
                        <a:t>75.07%</a:t>
                      </a:r>
                      <a:endParaRPr lang="es-ES_tradnl" sz="20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7061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2000" noProof="0" dirty="0" smtClean="0"/>
                        <a:t>32</a:t>
                      </a:r>
                      <a:r>
                        <a:rPr lang="es-ES_tradnl" sz="2000" baseline="0" noProof="0" dirty="0" smtClean="0"/>
                        <a:t> Disminución de Caja y Bancos</a:t>
                      </a:r>
                      <a:endParaRPr lang="es-ES_tradnl" sz="20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2,000,000.00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2,000,000.00</a:t>
                      </a: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2,000,000.00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0" noProof="0" dirty="0" smtClean="0"/>
                        <a:t>100%</a:t>
                      </a:r>
                      <a:endParaRPr lang="es-ES_tradnl" sz="20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5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</a:rPr>
                        <a:t>17,500,000.00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</a:rPr>
                        <a:t>17,500,000.00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15,375,336.70</a:t>
                      </a:r>
                      <a:endParaRPr lang="es-ES_tradnl" sz="2000" b="1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3754966" y="6104588"/>
            <a:ext cx="5772150" cy="36933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percibido sobre lo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Vigente: 85.00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0726" y="1427530"/>
            <a:ext cx="8051800" cy="37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(Valores expresados en Quetzales)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393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23479" y="3"/>
            <a:ext cx="8065121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Instituto Nacional de Comercialización Agrícola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Reporte de egresos por grupo de gasto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nero a Diciembre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3539067" y="5441337"/>
            <a:ext cx="6219531" cy="64633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de gasto sobre lo Vigente: 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73.00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de gasto sobre lo Percibido: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.00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940848"/>
              </p:ext>
            </p:extLst>
          </p:nvPr>
        </p:nvGraphicFramePr>
        <p:xfrm>
          <a:off x="1972734" y="1521674"/>
          <a:ext cx="8820186" cy="375358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903133"/>
                <a:gridCol w="2438400"/>
                <a:gridCol w="2478653"/>
              </a:tblGrid>
              <a:tr h="64111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Grupo de Gasto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Vigente Quetzales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Gasto Quetzales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61492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Servicios</a:t>
                      </a:r>
                      <a:r>
                        <a:rPr lang="es-ES_tradnl" sz="1600" baseline="0" noProof="0" dirty="0" smtClean="0"/>
                        <a:t> Personales          “000“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8,548,979.00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8,037,923.66</a:t>
                      </a:r>
                      <a:endParaRPr lang="es-E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6302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Servicios NO Personales   “100”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4,806,130.00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2,341,479.50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9093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Materiales y Suministros</a:t>
                      </a:r>
                      <a:r>
                        <a:rPr lang="es-ES_tradnl" sz="1600" baseline="0" noProof="0" dirty="0" smtClean="0"/>
                        <a:t>  “200”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1,332,000.00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643,486.45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2156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Maquinaria y Equipo         “300”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1,536,000.00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1,292,314.19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4754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Transferencias</a:t>
                      </a:r>
                      <a:r>
                        <a:rPr lang="es-ES_tradnl" sz="1600" baseline="0" noProof="0" dirty="0" smtClean="0"/>
                        <a:t> Corrientes “400”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950,000.00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349,699.47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4754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Asignaciones Globales      “900”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326,891.00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168,017.60</a:t>
                      </a:r>
                      <a:endParaRPr lang="es-ES_tradnl" sz="2000" noProof="0" dirty="0" smtClean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39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17,500,000.00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12,832,920.87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6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14</a:t>
            </a:fld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Elipse 4"/>
          <p:cNvSpPr/>
          <p:nvPr/>
        </p:nvSpPr>
        <p:spPr>
          <a:xfrm>
            <a:off x="10984470" y="70948"/>
            <a:ext cx="1132810" cy="1091380"/>
          </a:xfrm>
          <a:prstGeom prst="ellipse">
            <a:avLst/>
          </a:prstGeom>
          <a:blipFill>
            <a:blip r:embed="rId2">
              <a:alphaModFix amt="49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1" y="616638"/>
            <a:ext cx="8060597" cy="53765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5776283"/>
      </p:ext>
    </p:extLst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76477" y="113876"/>
            <a:ext cx="8056243" cy="897343"/>
          </a:xfr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Existencias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diarias,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promedio mensual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manejo de alimentos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bodegas  del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INDECA 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Año 2021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2</a:t>
            </a:fld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238510"/>
              </p:ext>
            </p:extLst>
          </p:nvPr>
        </p:nvGraphicFramePr>
        <p:xfrm>
          <a:off x="2276476" y="1011219"/>
          <a:ext cx="8056245" cy="57963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1393"/>
                <a:gridCol w="1608713"/>
                <a:gridCol w="1608713"/>
                <a:gridCol w="1608713"/>
                <a:gridCol w="1608713"/>
              </a:tblGrid>
              <a:tr h="370841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Mes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Institución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Tm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9653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PMA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MAGA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MIDES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078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Enero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10,524.80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5,081.60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1,797.42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17,403.82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Febrero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7,918.57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4,823.69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1,673.85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/>
                        <a:t>14,416.11</a:t>
                      </a:r>
                      <a:endParaRPr lang="es-ES" sz="1400" b="1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Marzo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3,423.40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3,281.55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812.40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/>
                        <a:t>7,517.35</a:t>
                      </a:r>
                      <a:endParaRPr lang="es-ES" sz="1400" b="1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Abril 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1,386.79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3,200.68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374.72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/>
                        <a:t>4,962.19</a:t>
                      </a:r>
                      <a:endParaRPr lang="es-ES" sz="1400" b="1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Mayo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2,889.67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3,887.02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61.96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/>
                        <a:t>6,838.65</a:t>
                      </a:r>
                      <a:endParaRPr lang="es-ES" sz="1400" b="1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Junio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1,777.96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5,608.20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2.35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/>
                        <a:t>7,388.51</a:t>
                      </a:r>
                      <a:endParaRPr lang="es-ES" sz="1400" b="1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Julio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209.82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6,878.37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0.53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/>
                        <a:t>7,088.72</a:t>
                      </a:r>
                      <a:endParaRPr lang="es-ES" sz="1400" b="1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Agosto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9.10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6,071.09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328.24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/>
                        <a:t>6,408.43</a:t>
                      </a:r>
                      <a:endParaRPr lang="es-ES" sz="1400" b="1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Septiembre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91.88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4,541.35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439.75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/>
                        <a:t>5,072.98</a:t>
                      </a:r>
                      <a:endParaRPr lang="es-ES" sz="1400" b="1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Octubre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422.73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3,577.99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382.95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/>
                        <a:t>4,383.67</a:t>
                      </a:r>
                      <a:endParaRPr lang="es-ES" sz="1400" b="1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Noviembre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800.96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3,710.86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282.61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/>
                        <a:t>4,794.43</a:t>
                      </a:r>
                      <a:endParaRPr lang="es-ES" sz="1400" b="1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Diciembre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2.58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1,865.53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i="0" dirty="0" smtClean="0"/>
                        <a:t>121.08</a:t>
                      </a:r>
                      <a:endParaRPr lang="es-ES" sz="1400" b="0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dirty="0" smtClean="0"/>
                        <a:t>1,989.19</a:t>
                      </a:r>
                      <a:endParaRPr lang="es-ES" sz="1400" b="1" i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0116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PROMEDIO DIARIO MENSUAL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2,454.86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4,377.33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523.16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7,355.34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4754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EJECUTADO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29,458.26</a:t>
                      </a:r>
                      <a:endParaRPr lang="es-GT" sz="1400" b="1" i="0" u="none" strike="noStrike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52,527.93</a:t>
                      </a:r>
                      <a:endParaRPr lang="es-GT" sz="1400" b="1" i="0" u="none" strike="noStrike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6,277.86</a:t>
                      </a:r>
                      <a:endParaRPr lang="es-GT" sz="1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fontAlgn="t" latinLnBrk="0" hangingPunct="1"/>
                      <a:r>
                        <a:rPr lang="es-MX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88,264.05</a:t>
                      </a:r>
                      <a:endParaRPr lang="es-GT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2712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Planificado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105,000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2480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Porcentaje de avance físico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84%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6892" y="6492880"/>
            <a:ext cx="172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/>
              <a:t>Tm = Tonelada métrica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33261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3</a:t>
            </a:fld>
            <a:endParaRPr lang="es-E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631627"/>
              </p:ext>
            </p:extLst>
          </p:nvPr>
        </p:nvGraphicFramePr>
        <p:xfrm>
          <a:off x="691761" y="2612006"/>
          <a:ext cx="10922068" cy="163398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042356"/>
                <a:gridCol w="1060482"/>
                <a:gridCol w="1069546"/>
                <a:gridCol w="1069546"/>
                <a:gridCol w="1096739"/>
                <a:gridCol w="1096739"/>
                <a:gridCol w="1096739"/>
                <a:gridCol w="1096739"/>
                <a:gridCol w="975851"/>
                <a:gridCol w="1317331"/>
              </a:tblGrid>
              <a:tr h="1015944"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Aceite</a:t>
                      </a:r>
                      <a:endParaRPr lang="es-ES_tradnl" sz="1400" baseline="0" noProof="0" dirty="0" smtClean="0"/>
                    </a:p>
                    <a:p>
                      <a:pPr algn="ctr"/>
                      <a:r>
                        <a:rPr lang="es-ES_tradnl" sz="1400" baseline="0" noProof="0" dirty="0" smtClean="0"/>
                        <a:t>Tm</a:t>
                      </a:r>
                      <a:endParaRPr lang="es-ES_tradnl" sz="14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smtClean="0"/>
                        <a:t>Arroz </a:t>
                      </a:r>
                    </a:p>
                    <a:p>
                      <a:pPr algn="ctr"/>
                      <a:r>
                        <a:rPr lang="es-ES_tradnl" sz="1400" noProof="0" smtClean="0"/>
                        <a:t>Tm</a:t>
                      </a:r>
                      <a:endParaRPr lang="es-ES_tradnl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smtClean="0">
                          <a:solidFill>
                            <a:schemeClr val="bg1"/>
                          </a:solidFill>
                        </a:rPr>
                        <a:t>Azúcar</a:t>
                      </a:r>
                      <a:r>
                        <a:rPr lang="es-ES_tradnl" sz="1400" baseline="0" noProof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_tradnl" sz="1400" baseline="0" noProof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smtClean="0"/>
                        <a:t>Frijol</a:t>
                      </a:r>
                      <a:r>
                        <a:rPr lang="es-ES_tradnl" sz="1400" baseline="0" noProof="0" smtClean="0"/>
                        <a:t> </a:t>
                      </a:r>
                    </a:p>
                    <a:p>
                      <a:pPr algn="ctr"/>
                      <a:r>
                        <a:rPr lang="es-ES_tradnl" sz="1400" baseline="0" noProof="0" smtClean="0"/>
                        <a:t>Tm</a:t>
                      </a:r>
                      <a:endParaRPr lang="es-ES_tradnl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noProof="0" smtClean="0"/>
                        <a:t>Harina</a:t>
                      </a:r>
                      <a:r>
                        <a:rPr lang="es-ES_tradnl" sz="1200" baseline="0" noProof="0" smtClean="0"/>
                        <a:t> de Maíz Nixtamalizada</a:t>
                      </a:r>
                    </a:p>
                    <a:p>
                      <a:pPr algn="ctr"/>
                      <a:r>
                        <a:rPr lang="es-ES_tradnl" sz="1200" baseline="0" noProof="0" smtClean="0"/>
                        <a:t>Tm</a:t>
                      </a:r>
                      <a:endParaRPr lang="es-ES_tradnl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smtClean="0"/>
                        <a:t>Hojuelas de Avena</a:t>
                      </a:r>
                    </a:p>
                    <a:p>
                      <a:pPr algn="ctr"/>
                      <a:r>
                        <a:rPr lang="es-ES_tradnl" sz="1400" baseline="0" noProof="0" smtClean="0"/>
                        <a:t>Tm</a:t>
                      </a:r>
                      <a:endParaRPr lang="es-ES_tradnl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smtClean="0">
                          <a:solidFill>
                            <a:schemeClr val="bg1"/>
                          </a:solidFill>
                        </a:rPr>
                        <a:t>Maíz </a:t>
                      </a:r>
                    </a:p>
                    <a:p>
                      <a:pPr algn="ctr"/>
                      <a:r>
                        <a:rPr lang="es-ES_tradnl" sz="1400" noProof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Mezcla</a:t>
                      </a:r>
                      <a:r>
                        <a:rPr lang="es-ES_tradnl" sz="1400" baseline="0" noProof="0" dirty="0" smtClean="0"/>
                        <a:t> de Harina de Maíz y Soya</a:t>
                      </a:r>
                    </a:p>
                    <a:p>
                      <a:pPr algn="ctr"/>
                      <a:r>
                        <a:rPr lang="es-ES_tradnl" sz="1400" baseline="0" noProof="0" dirty="0" smtClean="0"/>
                        <a:t> Tm</a:t>
                      </a:r>
                      <a:endParaRPr lang="es-ES_tradnl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aseline="0" noProof="0" smtClean="0">
                          <a:solidFill>
                            <a:schemeClr val="bg1"/>
                          </a:solidFill>
                        </a:rPr>
                        <a:t>Sal </a:t>
                      </a:r>
                    </a:p>
                    <a:p>
                      <a:pPr algn="ctr"/>
                      <a:r>
                        <a:rPr lang="es-ES_tradnl" sz="1400" baseline="0" noProof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smtClean="0"/>
                        <a:t>TOTAL</a:t>
                      </a:r>
                      <a:r>
                        <a:rPr lang="es-ES_tradnl" sz="1400" baseline="0" noProof="0" smtClean="0"/>
                        <a:t> </a:t>
                      </a:r>
                    </a:p>
                    <a:p>
                      <a:pPr algn="ctr"/>
                      <a:r>
                        <a:rPr lang="es-ES_tradnl" sz="1400" baseline="0" noProof="0" smtClean="0"/>
                        <a:t>Tm</a:t>
                      </a:r>
                      <a:endParaRPr lang="es-ES_tradnl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11.84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236.42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6.26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144.80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0.81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46.10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524.99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6.76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9.52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noProof="0" dirty="0" smtClean="0"/>
                        <a:t>987.58</a:t>
                      </a:r>
                      <a:endParaRPr lang="es-ES_tradnl" sz="18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323479" y="3"/>
            <a:ext cx="7945233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producto alimentario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31 de diciembre de 2021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227" y="6413832"/>
            <a:ext cx="172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Tm= toneladas métricas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35153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4</a:t>
            </a:fld>
            <a:endParaRPr lang="es-E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653601"/>
              </p:ext>
            </p:extLst>
          </p:nvPr>
        </p:nvGraphicFramePr>
        <p:xfrm>
          <a:off x="4767553" y="3098306"/>
          <a:ext cx="2585871" cy="134299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85871"/>
              </a:tblGrid>
              <a:tr h="724952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Arroz</a:t>
                      </a:r>
                    </a:p>
                    <a:p>
                      <a:pPr algn="ctr"/>
                      <a:r>
                        <a:rPr lang="es-ES_tradnl" sz="2000" noProof="0" dirty="0" smtClean="0"/>
                        <a:t>Tm</a:t>
                      </a:r>
                      <a:endParaRPr lang="es-ES_tradnl" sz="20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4.24</a:t>
                      </a:r>
                      <a:endParaRPr lang="es-ES_tradnl" sz="20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323479" y="3"/>
            <a:ext cx="7945233" cy="1331647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 Desarrollo Social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de producto alimentario al 31 de diciembre de 2021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227" y="6413832"/>
            <a:ext cx="172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Tm= toneladas métricas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1397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5</a:t>
            </a:fld>
            <a:endParaRPr lang="es-E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486215"/>
              </p:ext>
            </p:extLst>
          </p:nvPr>
        </p:nvGraphicFramePr>
        <p:xfrm>
          <a:off x="3037399" y="3429000"/>
          <a:ext cx="7130582" cy="144632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284473"/>
                <a:gridCol w="1317977"/>
                <a:gridCol w="1602016"/>
                <a:gridCol w="1219336"/>
                <a:gridCol w="1706780"/>
              </a:tblGrid>
              <a:tr h="828280"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Aceite</a:t>
                      </a:r>
                      <a:endParaRPr lang="es-ES_tradnl" sz="1600" baseline="0" noProof="0" dirty="0" smtClean="0"/>
                    </a:p>
                    <a:p>
                      <a:pPr algn="ctr"/>
                      <a:r>
                        <a:rPr lang="es-ES_tradnl" sz="1600" baseline="0" noProof="0" dirty="0" smtClean="0"/>
                        <a:t>Tm</a:t>
                      </a:r>
                      <a:endParaRPr lang="es-ES_tradnl" sz="16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Arroz</a:t>
                      </a:r>
                    </a:p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Harina</a:t>
                      </a:r>
                      <a:r>
                        <a:rPr lang="es-ES_tradnl" sz="1400" baseline="0" noProof="0" dirty="0" smtClean="0"/>
                        <a:t> de Maíz Nixtamalizada</a:t>
                      </a:r>
                    </a:p>
                    <a:p>
                      <a:pPr algn="ctr"/>
                      <a:r>
                        <a:rPr lang="es-ES_tradnl" sz="1400" baseline="0" noProof="0" dirty="0" smtClean="0"/>
                        <a:t>Tm</a:t>
                      </a:r>
                      <a:endParaRPr lang="es-ES_tradnl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Hojuelas de Avena </a:t>
                      </a:r>
                    </a:p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TOTAL</a:t>
                      </a:r>
                      <a:r>
                        <a:rPr lang="es-ES_tradnl" sz="180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s-ES_tradnl" sz="1800" baseline="0" noProof="0" dirty="0" smtClean="0"/>
                        <a:t>Tm</a:t>
                      </a:r>
                      <a:endParaRPr lang="es-ES_tradnl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0.13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0.43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0.04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0.10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0.71</a:t>
                      </a:r>
                      <a:endParaRPr lang="es-ES_tradnl" sz="20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2475775" y="0"/>
            <a:ext cx="7945233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Mundial de Alimentos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producto alimentario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31 de diciembre de 2021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227" y="6413832"/>
            <a:ext cx="172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Tm= toneladas métricas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17730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148106" y="0"/>
            <a:ext cx="7895788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Recepción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  -  Diciembre 2021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83587"/>
              </p:ext>
            </p:extLst>
          </p:nvPr>
        </p:nvGraphicFramePr>
        <p:xfrm>
          <a:off x="2148106" y="2615284"/>
          <a:ext cx="7966520" cy="2719701"/>
        </p:xfrm>
        <a:graphic>
          <a:graphicData uri="http://schemas.openxmlformats.org/drawingml/2006/table">
            <a:tbl>
              <a:tblPr firstRow="1" bandRow="1">
                <a:solidFill>
                  <a:schemeClr val="accent2"/>
                </a:solidFill>
                <a:tableStyleId>{9DCAF9ED-07DC-4A11-8D7F-57B35C25682E}</a:tableStyleId>
              </a:tblPr>
              <a:tblGrid>
                <a:gridCol w="1751441"/>
                <a:gridCol w="1559125"/>
                <a:gridCol w="1559125"/>
                <a:gridCol w="1347657"/>
                <a:gridCol w="1749172"/>
              </a:tblGrid>
              <a:tr h="865572"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Proyecto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Aceite</a:t>
                      </a:r>
                    </a:p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Arroz </a:t>
                      </a:r>
                    </a:p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Harina de Maíz y Soya</a:t>
                      </a:r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 TOTAL</a:t>
                      </a:r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Asistencia Alimentaria</a:t>
                      </a:r>
                      <a:endParaRPr lang="es-ES_tradnl" sz="1600" b="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22.50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0.09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noProof="0" dirty="0" smtClean="0"/>
                        <a:t>22.59</a:t>
                      </a:r>
                      <a:endParaRPr lang="es-ES_tradnl" sz="18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MAGA</a:t>
                      </a:r>
                      <a:endParaRPr lang="es-ES_tradnl" sz="1600" b="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52.03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noProof="0" dirty="0" smtClean="0"/>
                        <a:t>52.03</a:t>
                      </a:r>
                      <a:endParaRPr lang="es-ES_tradnl" sz="18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52.03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22.50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74.62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5227" y="6413832"/>
            <a:ext cx="172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Tm= toneladas métricas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92500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148106" y="0"/>
            <a:ext cx="7895788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Desarrollo Social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Recepción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  -  Diciembre 2021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796687"/>
              </p:ext>
            </p:extLst>
          </p:nvPr>
        </p:nvGraphicFramePr>
        <p:xfrm>
          <a:off x="2236883" y="3063432"/>
          <a:ext cx="7966520" cy="1483616"/>
        </p:xfrm>
        <a:graphic>
          <a:graphicData uri="http://schemas.openxmlformats.org/drawingml/2006/table">
            <a:tbl>
              <a:tblPr firstRow="1" bandRow="1">
                <a:solidFill>
                  <a:schemeClr val="accent2"/>
                </a:solidFill>
                <a:tableStyleId>{9DCAF9ED-07DC-4A11-8D7F-57B35C25682E}</a:tableStyleId>
              </a:tblPr>
              <a:tblGrid>
                <a:gridCol w="2757631"/>
                <a:gridCol w="2454831"/>
                <a:gridCol w="2754058"/>
              </a:tblGrid>
              <a:tr h="865573"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>
                          <a:solidFill>
                            <a:schemeClr val="bg1"/>
                          </a:solidFill>
                        </a:rPr>
                        <a:t>Proyecto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>
                          <a:solidFill>
                            <a:schemeClr val="bg1"/>
                          </a:solidFill>
                        </a:rPr>
                        <a:t>Arroz </a:t>
                      </a:r>
                    </a:p>
                    <a:p>
                      <a:pPr algn="ctr"/>
                      <a:r>
                        <a:rPr lang="es-ES_tradnl" sz="180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>
                          <a:solidFill>
                            <a:schemeClr val="bg1"/>
                          </a:solidFill>
                        </a:rPr>
                        <a:t> TOTAL</a:t>
                      </a:r>
                      <a:r>
                        <a:rPr lang="es-ES_tradnl" sz="1800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_tradnl" sz="1800" baseline="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0" noProof="0" dirty="0" smtClean="0"/>
                        <a:t>MIDES</a:t>
                      </a:r>
                      <a:endParaRPr lang="es-ES_tradnl" sz="1800" b="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436.71</a:t>
                      </a:r>
                      <a:endParaRPr lang="es-ES_tradnl" sz="18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 smtClean="0"/>
                        <a:t>436.71</a:t>
                      </a:r>
                      <a:endParaRPr lang="es-ES_tradnl" sz="20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5227" y="6413832"/>
            <a:ext cx="172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Tm= toneladas métricas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33926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48879" y="1"/>
            <a:ext cx="7895788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Mundial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Recepción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nero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Diciembre 2021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316785"/>
              </p:ext>
            </p:extLst>
          </p:nvPr>
        </p:nvGraphicFramePr>
        <p:xfrm>
          <a:off x="186116" y="1596718"/>
          <a:ext cx="11738560" cy="402665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80718"/>
                <a:gridCol w="908612"/>
                <a:gridCol w="848080"/>
                <a:gridCol w="866671"/>
                <a:gridCol w="885994"/>
                <a:gridCol w="1180673"/>
                <a:gridCol w="963372"/>
                <a:gridCol w="963372"/>
                <a:gridCol w="963372"/>
                <a:gridCol w="963372"/>
                <a:gridCol w="963372"/>
                <a:gridCol w="1050952"/>
              </a:tblGrid>
              <a:tr h="1540776"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Proyecto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Aceite</a:t>
                      </a:r>
                      <a:endParaRPr lang="es-ES_tradnl" sz="1600" baseline="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Arroz</a:t>
                      </a:r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Azúcar</a:t>
                      </a:r>
                    </a:p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Frijol</a:t>
                      </a:r>
                    </a:p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>
                          <a:solidFill>
                            <a:schemeClr val="bg1"/>
                          </a:solidFill>
                        </a:rPr>
                        <a:t>Harina de Maíz </a:t>
                      </a:r>
                      <a:r>
                        <a:rPr lang="es-ES_tradnl" sz="1400" noProof="0" dirty="0" err="1" smtClean="0">
                          <a:solidFill>
                            <a:schemeClr val="bg1"/>
                          </a:solidFill>
                        </a:rPr>
                        <a:t>Nixtamali-zada</a:t>
                      </a:r>
                      <a:endParaRPr lang="es-ES_tradnl" sz="160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Hojuelas de</a:t>
                      </a:r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 Avena </a:t>
                      </a:r>
                    </a:p>
                    <a:p>
                      <a:pPr algn="ctr"/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Maíz</a:t>
                      </a:r>
                    </a:p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Mezcla de Harina de Maíz y Soya 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Pasta</a:t>
                      </a:r>
                    </a:p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Sal</a:t>
                      </a:r>
                    </a:p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 TOTAL</a:t>
                      </a:r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MAGA</a:t>
                      </a:r>
                      <a:r>
                        <a:rPr lang="es-ES_tradnl" sz="16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COVID-19</a:t>
                      </a:r>
                      <a:endParaRPr lang="es-ES_tradnl" sz="16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371.88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666.63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170.18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3,178.40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0.00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530.13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12,762.77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53.03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0.00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5.07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17,738.10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kern="120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MAGA VISAN</a:t>
                      </a:r>
                      <a:endParaRPr lang="es-ES_tradnl" sz="16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255.71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1,538.99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0.00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2,308.52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2,057.67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507.64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0.00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261.81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0.00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0.00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6,930.34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MIDES COVID-19</a:t>
                      </a:r>
                      <a:endParaRPr lang="es-ES_tradnl" sz="16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-10.15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327.56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175.58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1,986.56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3,982.28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1,421.13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0.00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-34.65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104.33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5.07</a:t>
                      </a:r>
                      <a:endParaRPr lang="es-ES_tradnl" sz="14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7,957.71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S_tradnl" sz="16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/>
                        <a:t>617.44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/>
                        <a:t>2,533.19</a:t>
                      </a:r>
                      <a:endParaRPr lang="es-ES_tradnl" sz="14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/>
                        <a:t>345.77</a:t>
                      </a:r>
                      <a:endParaRPr lang="es-ES_tradnl" sz="14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/>
                        <a:t>7,473.48</a:t>
                      </a:r>
                      <a:endParaRPr lang="es-ES_tradnl" sz="14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/>
                        <a:t>6,039.95</a:t>
                      </a:r>
                      <a:endParaRPr lang="es-ES_tradnl" sz="14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/>
                        <a:t>2,458.90</a:t>
                      </a:r>
                      <a:endParaRPr lang="es-ES_tradnl" sz="14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/>
                        <a:t>12,762.77</a:t>
                      </a:r>
                      <a:endParaRPr lang="es-ES_tradnl" sz="14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/>
                        <a:t>280.19</a:t>
                      </a:r>
                      <a:endParaRPr lang="es-ES_tradnl" sz="14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/>
                        <a:t>104.33</a:t>
                      </a:r>
                      <a:endParaRPr lang="es-ES_tradnl" sz="14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b="1" noProof="0" dirty="0" smtClean="0"/>
                        <a:t>10.14</a:t>
                      </a:r>
                      <a:endParaRPr lang="es-ES_tradnl" sz="14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32,626.16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5227" y="6413832"/>
            <a:ext cx="172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Tm= toneladas métricas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3228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251775" y="0"/>
            <a:ext cx="7895788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Despacho de alimentos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Enero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Diciembre 2021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787815"/>
              </p:ext>
            </p:extLst>
          </p:nvPr>
        </p:nvGraphicFramePr>
        <p:xfrm>
          <a:off x="276046" y="1685867"/>
          <a:ext cx="11568022" cy="408065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10352"/>
                <a:gridCol w="832711"/>
                <a:gridCol w="983016"/>
                <a:gridCol w="857905"/>
                <a:gridCol w="1052658"/>
                <a:gridCol w="1166071"/>
                <a:gridCol w="1034257"/>
                <a:gridCol w="1034257"/>
                <a:gridCol w="1165831"/>
                <a:gridCol w="902683"/>
                <a:gridCol w="1128281"/>
              </a:tblGrid>
              <a:tr h="1608479"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Proyecto</a:t>
                      </a:r>
                      <a:endParaRPr lang="es-ES_tradnl" sz="1600" noProof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Aceite</a:t>
                      </a:r>
                      <a:endParaRPr lang="es-ES_tradnl" sz="1600" baseline="0" noProof="0" dirty="0" smtClean="0"/>
                    </a:p>
                    <a:p>
                      <a:pPr algn="ctr"/>
                      <a:r>
                        <a:rPr lang="es-ES_tradnl" sz="1600" baseline="0" noProof="0" dirty="0" smtClean="0"/>
                        <a:t>Tm</a:t>
                      </a:r>
                      <a:endParaRPr lang="es-ES_tradnl" sz="1600" noProof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Arroz</a:t>
                      </a:r>
                      <a:r>
                        <a:rPr lang="es-ES_tradnl" sz="160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s-ES_tradnl" sz="1600" baseline="0" noProof="0" dirty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Azúcar</a:t>
                      </a:r>
                    </a:p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Frijol</a:t>
                      </a:r>
                    </a:p>
                    <a:p>
                      <a:pPr algn="ctr"/>
                      <a:r>
                        <a:rPr lang="es-ES_tradnl" sz="1600" noProof="0" dirty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400" noProof="0" dirty="0" smtClean="0"/>
                        <a:t>Harina de Maíz </a:t>
                      </a:r>
                      <a:r>
                        <a:rPr lang="es-ES_tradnl" sz="1400" noProof="0" dirty="0" err="1" smtClean="0"/>
                        <a:t>Nixtamali-zada</a:t>
                      </a:r>
                      <a:endParaRPr lang="es-ES_tradnl" sz="1400" noProof="0" dirty="0" smtClean="0"/>
                    </a:p>
                    <a:p>
                      <a:pPr algn="ctr"/>
                      <a:r>
                        <a:rPr lang="es-ES_tradnl" sz="1600" baseline="0" noProof="0" dirty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Hojuelas de</a:t>
                      </a:r>
                      <a:r>
                        <a:rPr lang="es-ES_tradnl" sz="1600" baseline="0" noProof="0" dirty="0" smtClean="0"/>
                        <a:t> Avena </a:t>
                      </a:r>
                    </a:p>
                    <a:p>
                      <a:pPr algn="ctr"/>
                      <a:r>
                        <a:rPr lang="es-ES_tradnl" sz="1600" baseline="0" noProof="0" dirty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Maíz</a:t>
                      </a:r>
                    </a:p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Mezcla de Harina de Maíz y Soya 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chemeClr val="bg1"/>
                          </a:solidFill>
                        </a:rPr>
                        <a:t>Sal</a:t>
                      </a:r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s-ES_tradnl" sz="1600" baseline="0" noProof="0" dirty="0" smtClean="0">
                          <a:solidFill>
                            <a:schemeClr val="bg1"/>
                          </a:solidFill>
                        </a:rPr>
                        <a:t>Tm</a:t>
                      </a:r>
                      <a:endParaRPr lang="es-ES_tradnl" sz="16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 TOTAL</a:t>
                      </a:r>
                      <a:r>
                        <a:rPr lang="es-ES_tradnl" sz="160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s-ES_tradnl" sz="1600" baseline="0" noProof="0" dirty="0" smtClean="0"/>
                        <a:t>Tm</a:t>
                      </a:r>
                      <a:endParaRPr lang="es-ES_tradnl" sz="16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Alimentos por Acciones</a:t>
                      </a:r>
                      <a:endParaRPr lang="es-ES_tradnl" sz="1600" b="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95.50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758.61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0.00</a:t>
                      </a:r>
                      <a:endParaRPr lang="es-ES_tradnl" sz="1600" noProof="0" dirty="0" smtClean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1,058.26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830.67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199.66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212.04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3,154.74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Asistencia Alimentaria</a:t>
                      </a:r>
                      <a:endParaRPr lang="es-ES_tradnl" sz="1600" b="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206.70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1,335.61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0.00</a:t>
                      </a:r>
                      <a:endParaRPr lang="es-ES_tradnl" sz="1600" noProof="0" dirty="0" smtClean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1,998.92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1,624.83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428.84</a:t>
                      </a:r>
                      <a:endParaRPr lang="es-ES_tradnl" sz="1600" noProof="0" dirty="0" smtClean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464.07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6,058.98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MAGA</a:t>
                      </a:r>
                    </a:p>
                    <a:p>
                      <a:pPr algn="ctr"/>
                      <a:r>
                        <a:rPr lang="es-ES_tradnl" sz="1600" b="0" baseline="0" noProof="0" dirty="0" smtClean="0"/>
                        <a:t> </a:t>
                      </a:r>
                      <a:r>
                        <a:rPr lang="es-ES_tradnl" sz="1600" b="0" noProof="0" dirty="0" smtClean="0"/>
                        <a:t>COVID-19</a:t>
                      </a:r>
                      <a:endParaRPr lang="es-ES_tradnl" sz="1600" b="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325.62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975.18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495.50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1,917.35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0.00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909.84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6,438.96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344.77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84.10</a:t>
                      </a:r>
                      <a:endParaRPr lang="es-ES_tradnl" sz="1600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/>
                        <a:t>11,491.32</a:t>
                      </a:r>
                      <a:endParaRPr lang="es-ES_tradnl" sz="1600" b="1" noProof="0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>
                          <a:solidFill>
                            <a:schemeClr val="tx1"/>
                          </a:solidFill>
                        </a:rPr>
                        <a:t>627.82</a:t>
                      </a:r>
                      <a:endParaRPr lang="es-ES_tradnl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>
                          <a:solidFill>
                            <a:schemeClr val="tx1"/>
                          </a:solidFill>
                        </a:rPr>
                        <a:t>3,069.40</a:t>
                      </a:r>
                      <a:endParaRPr lang="es-ES_tradnl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>
                          <a:solidFill>
                            <a:schemeClr val="tx1"/>
                          </a:solidFill>
                        </a:rPr>
                        <a:t>495.50</a:t>
                      </a:r>
                      <a:endParaRPr lang="es-ES_tradnl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>
                          <a:solidFill>
                            <a:schemeClr val="tx1"/>
                          </a:solidFill>
                        </a:rPr>
                        <a:t>4,974.53</a:t>
                      </a:r>
                      <a:endParaRPr lang="es-ES_tradnl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>
                          <a:solidFill>
                            <a:schemeClr val="tx1"/>
                          </a:solidFill>
                        </a:rPr>
                        <a:t>2,455.51</a:t>
                      </a:r>
                      <a:endParaRPr lang="es-ES_tradnl" sz="16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>
                          <a:solidFill>
                            <a:schemeClr val="tx1"/>
                          </a:solidFill>
                        </a:rPr>
                        <a:t>1,538.34</a:t>
                      </a:r>
                      <a:endParaRPr lang="es-ES_tradnl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>
                          <a:solidFill>
                            <a:schemeClr val="tx1"/>
                          </a:solidFill>
                        </a:rPr>
                        <a:t>6,438.96</a:t>
                      </a:r>
                      <a:endParaRPr lang="es-ES_tradnl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>
                          <a:solidFill>
                            <a:schemeClr val="tx1"/>
                          </a:solidFill>
                        </a:rPr>
                        <a:t>1,020.87</a:t>
                      </a:r>
                      <a:endParaRPr lang="es-ES_tradnl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>
                          <a:solidFill>
                            <a:schemeClr val="tx1"/>
                          </a:solidFill>
                        </a:rPr>
                        <a:t>84.10</a:t>
                      </a:r>
                      <a:endParaRPr lang="es-ES_tradnl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noProof="0" dirty="0" smtClean="0">
                          <a:solidFill>
                            <a:schemeClr val="tx1"/>
                          </a:solidFill>
                        </a:rPr>
                        <a:t>20,705.04</a:t>
                      </a:r>
                      <a:endParaRPr lang="es-ES_tradnl" sz="16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5227" y="6413832"/>
            <a:ext cx="1729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Tm= toneladas métricas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11794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12288</TotalTime>
  <Words>738</Words>
  <Application>Microsoft Office PowerPoint</Application>
  <PresentationFormat>Panorámica</PresentationFormat>
  <Paragraphs>489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Existencias diarias, promedio mensual  del manejo de alimentos en bodegas  del INDECA   Año 2021</vt:lpstr>
      <vt:lpstr>Ministerio de Agricultura, Ganadería y Alimentación  Existencia de  producto alimentario al 31 de diciembre de 2021</vt:lpstr>
      <vt:lpstr>Ministerio de  Desarrollo Social Existencia de producto alimentario al 31 de diciembre de 2021</vt:lpstr>
      <vt:lpstr>Programa Mundial de Alimentos Existencia de  producto alimentario al 31 de diciembre de 2021</vt:lpstr>
      <vt:lpstr>Ministerio de Agricultura, Ganadería y Alimentación  Recepción de alimentos Enero  -  Diciembre 2021</vt:lpstr>
      <vt:lpstr>Ministerio de Desarrollo Social Recepción de alimentos Enero  -  Diciembre 2021</vt:lpstr>
      <vt:lpstr>Programa Mundial de Alimentos Recepción de alimentos  Enero -  Diciembre 2021</vt:lpstr>
      <vt:lpstr>Ministerio de Agricultura, Ganadería y Alimentación  Despacho de alimentos   Enero -  Diciembre 2021</vt:lpstr>
      <vt:lpstr>Ministerio de Desarrollo Social Despacho de Alimentos Enero -  Diciembre 2021</vt:lpstr>
      <vt:lpstr>Programa Mundial de Alimentos Despacho de Alimentos Enero -  Diciembre 2021</vt:lpstr>
      <vt:lpstr>Presupuesto del INDECA 2021 Reporte de ingresos por fuente de financiamiento    Enero - Diciembre</vt:lpstr>
      <vt:lpstr>Presupuesto 2021 Instituto Nacional de Comercialización Agrícola Reporte de egresos por grupo de gasto  Enero a Diciembre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 Calderon</dc:creator>
  <cp:lastModifiedBy>Carlos  Calderon</cp:lastModifiedBy>
  <cp:revision>1441</cp:revision>
  <cp:lastPrinted>2017-08-11T21:19:39Z</cp:lastPrinted>
  <dcterms:created xsi:type="dcterms:W3CDTF">2017-01-05T16:19:17Z</dcterms:created>
  <dcterms:modified xsi:type="dcterms:W3CDTF">2022-01-14T16:43:05Z</dcterms:modified>
</cp:coreProperties>
</file>