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72" r:id="rId4"/>
    <p:sldId id="278" r:id="rId5"/>
    <p:sldId id="283" r:id="rId6"/>
    <p:sldId id="276" r:id="rId7"/>
    <p:sldId id="284" r:id="rId8"/>
    <p:sldId id="279" r:id="rId9"/>
    <p:sldId id="277" r:id="rId10"/>
    <p:sldId id="282" r:id="rId11"/>
    <p:sldId id="266" r:id="rId12"/>
    <p:sldId id="267" r:id="rId13"/>
    <p:sldId id="274" r:id="rId14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72"/>
            <p14:sldId id="278"/>
            <p14:sldId id="283"/>
            <p14:sldId id="276"/>
            <p14:sldId id="284"/>
            <p14:sldId id="279"/>
            <p14:sldId id="277"/>
            <p14:sldId id="282"/>
            <p14:sldId id="266"/>
            <p14:sldId id="267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94714" autoAdjust="0"/>
  </p:normalViewPr>
  <p:slideViewPr>
    <p:cSldViewPr snapToGrid="0" showGuides="1">
      <p:cViewPr varScale="1">
        <p:scale>
          <a:sx n="108" d="100"/>
          <a:sy n="108" d="100"/>
        </p:scale>
        <p:origin x="73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38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20/09/2021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20/09/2021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3285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4407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038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33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2539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"/>
            <a:ext cx="12192000" cy="6858005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1062741" y="1122363"/>
            <a:ext cx="993792" cy="207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N D E C A</a:t>
            </a:r>
            <a:endParaRPr lang="es-GT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20/09/2021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875" y="0"/>
            <a:ext cx="1061525" cy="11554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2" y="95997"/>
            <a:ext cx="1840546" cy="83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20/09/2021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20/09/2021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20/09/2021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20/09/2021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20/09/2021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20/09/2021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20/09/2021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20/09/2021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20/09/2021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20/09/2021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20/09/2021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grpSp>
        <p:nvGrpSpPr>
          <p:cNvPr id="10" name="Grupo 9"/>
          <p:cNvGrpSpPr/>
          <p:nvPr/>
        </p:nvGrpSpPr>
        <p:grpSpPr>
          <a:xfrm>
            <a:off x="2605909" y="71021"/>
            <a:ext cx="7822411" cy="6684886"/>
            <a:chOff x="2900515" y="115408"/>
            <a:chExt cx="7822411" cy="3746377"/>
          </a:xfrm>
        </p:grpSpPr>
        <p:sp>
          <p:nvSpPr>
            <p:cNvPr id="3" name="Rectángulo 2"/>
            <p:cNvSpPr/>
            <p:nvPr/>
          </p:nvSpPr>
          <p:spPr>
            <a:xfrm>
              <a:off x="2900515" y="115408"/>
              <a:ext cx="7822411" cy="3746377"/>
            </a:xfrm>
            <a:prstGeom prst="rect">
              <a:avLst/>
            </a:prstGeom>
            <a:ln w="762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 anchor="ctr" anchorCtr="0"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s-ES" sz="4800" dirty="0" smtClean="0">
                  <a:ln w="7620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60007" dist="698500" dir="7680000" sy="30000" kx="1300200" algn="ctr" rotWithShape="0">
                      <a:schemeClr val="accent1">
                        <a:lumMod val="75000"/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EJECUCIÓN FÍSICA</a:t>
              </a:r>
            </a:p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s-ES" sz="4800" dirty="0" smtClean="0">
                  <a:ln w="7620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60007" dist="698500" dir="7680000" sy="30000" kx="1300200" algn="ctr" rotWithShape="0">
                      <a:schemeClr val="accent1">
                        <a:lumMod val="75000"/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Y </a:t>
              </a:r>
            </a:p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s-ES" sz="4800" dirty="0" smtClean="0">
                  <a:ln w="7620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60007" dist="698500" dir="7680000" sy="30000" kx="1300200" algn="ctr" rotWithShape="0">
                      <a:schemeClr val="accent1">
                        <a:lumMod val="75000"/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FINANCIERA</a:t>
              </a:r>
            </a:p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s-ES" sz="4800" dirty="0" smtClean="0">
                  <a:ln w="7620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60007" dist="698500" dir="7680000" sy="30000" kx="1300200" algn="ctr" rotWithShape="0">
                      <a:schemeClr val="accent1">
                        <a:lumMod val="75000"/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   ENERO  -  AGOSTO</a:t>
              </a:r>
            </a:p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s-ES" sz="4800" dirty="0" smtClean="0">
                  <a:ln w="76200">
                    <a:solidFill>
                      <a:srgbClr val="00B0F0"/>
                    </a:solidFill>
                  </a:ln>
                  <a:solidFill>
                    <a:srgbClr val="00B0F0"/>
                  </a:solidFill>
                  <a:effectLst>
                    <a:outerShdw blurRad="60007" dist="698500" dir="7680000" sy="30000" kx="1300200" algn="ctr" rotWithShape="0">
                      <a:schemeClr val="accent1">
                        <a:lumMod val="75000"/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es-ES" sz="4800" dirty="0">
                <a:ln w="7620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60007" dist="698500" dir="7680000" sy="30000" kx="1300200" algn="ctr" rotWithShape="0">
                    <a:schemeClr val="accent1">
                      <a:lumMod val="75000"/>
                      <a:alpha val="32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tángulo 5"/>
            <p:cNvSpPr/>
            <p:nvPr/>
          </p:nvSpPr>
          <p:spPr>
            <a:xfrm>
              <a:off x="2900515" y="115408"/>
              <a:ext cx="7822411" cy="3746377"/>
            </a:xfrm>
            <a:prstGeom prst="rect">
              <a:avLst/>
            </a:prstGeom>
            <a:noFill/>
            <a:ln w="76200">
              <a:solidFill>
                <a:schemeClr val="accent1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</p:grpSp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 advTm="10000">
        <p14:vortex dir="r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251775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nero -  Agosto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409522"/>
              </p:ext>
            </p:extLst>
          </p:nvPr>
        </p:nvGraphicFramePr>
        <p:xfrm>
          <a:off x="275131" y="1685867"/>
          <a:ext cx="11649545" cy="346260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410059"/>
                <a:gridCol w="832538"/>
                <a:gridCol w="982810"/>
                <a:gridCol w="857728"/>
                <a:gridCol w="1080584"/>
                <a:gridCol w="1137685"/>
                <a:gridCol w="1034042"/>
                <a:gridCol w="1034042"/>
                <a:gridCol w="1034042"/>
                <a:gridCol w="1034042"/>
                <a:gridCol w="1211973"/>
              </a:tblGrid>
              <a:tr h="1608479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Proyecto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Aceite</a:t>
                      </a:r>
                      <a:endParaRPr lang="es-ES_tradnl" sz="1600" baseline="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Arroz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Harina de Maíz </a:t>
                      </a:r>
                      <a:r>
                        <a:rPr lang="es-ES_tradnl" sz="1400" noProof="0" dirty="0" err="1" smtClean="0"/>
                        <a:t>Nixtamali-zada</a:t>
                      </a:r>
                      <a:endParaRPr lang="es-ES_tradnl" sz="140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Hojuelas de</a:t>
                      </a:r>
                      <a:r>
                        <a:rPr lang="es-ES_tradnl" sz="1600" baseline="0" noProof="0" dirty="0" smtClean="0"/>
                        <a:t> Avena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Mezcla de Harina de Maíz y Soya </a:t>
                      </a:r>
                    </a:p>
                    <a:p>
                      <a:pPr algn="ctr"/>
                      <a:r>
                        <a:rPr lang="es-ES_tradnl" sz="160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Pasta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 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 TOTAL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0" noProof="0" dirty="0" smtClean="0"/>
                        <a:t>MIDES</a:t>
                      </a:r>
                      <a:endParaRPr lang="es-ES_tradnl" sz="14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0.45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smtClean="0"/>
                        <a:t>0.45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0" noProof="0" dirty="0" smtClean="0"/>
                        <a:t>MIDES </a:t>
                      </a:r>
                    </a:p>
                    <a:p>
                      <a:pPr algn="ctr"/>
                      <a:r>
                        <a:rPr lang="es-ES_tradnl" sz="1400" b="0" noProof="0" dirty="0" smtClean="0"/>
                        <a:t>COVID-19</a:t>
                      </a:r>
                      <a:endParaRPr lang="es-ES_tradnl" sz="14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226.98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716.97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268.60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1,252.94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3,207.85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447.25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189.01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248.14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45.63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6,603.36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Total 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226.98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717.42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268.60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1,252.94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3,207.85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447.25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189.01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248.14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45.63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6,603.81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85872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8090521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Reporte de 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- Agosto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11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6983348"/>
              </p:ext>
            </p:extLst>
          </p:nvPr>
        </p:nvGraphicFramePr>
        <p:xfrm>
          <a:off x="1004714" y="1784701"/>
          <a:ext cx="10543824" cy="360578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596444"/>
                <a:gridCol w="2024841"/>
                <a:gridCol w="2157335"/>
                <a:gridCol w="2174457"/>
                <a:gridCol w="1590747"/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Fuente</a:t>
                      </a:r>
                      <a:r>
                        <a:rPr lang="es-ES_tradnl" sz="2100" baseline="0" noProof="0" dirty="0" smtClean="0"/>
                        <a:t> de financiamiento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Asignado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Vigente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Percibido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% Percibido s/vigente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2000" noProof="0" dirty="0" smtClean="0"/>
                        <a:t>21 Ingresos Tributarios      IVA PAZ</a:t>
                      </a:r>
                      <a:endParaRPr lang="es-ES_tradnl" sz="20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15,000,000.00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15,000,000.00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8,300,000.00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noProof="0" dirty="0" smtClean="0"/>
                        <a:t>55.33%</a:t>
                      </a:r>
                      <a:endParaRPr lang="es-ES_tradnl" sz="2000" b="0" noProof="0" dirty="0" smtClean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36802">
                <a:tc>
                  <a:txBody>
                    <a:bodyPr/>
                    <a:lstStyle/>
                    <a:p>
                      <a:pPr algn="l"/>
                      <a:r>
                        <a:rPr lang="es-ES_tradnl" sz="2000" noProof="0" dirty="0" smtClean="0"/>
                        <a:t>31 Ingresos</a:t>
                      </a:r>
                      <a:r>
                        <a:rPr lang="es-ES_tradnl" sz="2000" baseline="0" noProof="0" dirty="0" smtClean="0"/>
                        <a:t> propios</a:t>
                      </a:r>
                      <a:endParaRPr lang="es-ES_tradnl" sz="20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298,996.72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noProof="0" dirty="0" smtClean="0"/>
                        <a:t>59.80%</a:t>
                      </a:r>
                      <a:endParaRPr lang="es-ES_tradnl" sz="20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2000" noProof="0" dirty="0" smtClean="0"/>
                        <a:t>32</a:t>
                      </a:r>
                      <a:r>
                        <a:rPr lang="es-ES_tradnl" sz="2000" baseline="0" noProof="0" dirty="0" smtClean="0"/>
                        <a:t> Disminución de Caja y Bancos</a:t>
                      </a:r>
                      <a:endParaRPr lang="es-ES_tradnl" sz="20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noProof="0" dirty="0" smtClean="0"/>
                        <a:t>100%</a:t>
                      </a:r>
                      <a:endParaRPr lang="es-ES_tradnl" sz="20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10,598,996.72</a:t>
                      </a:r>
                      <a:endParaRPr lang="es-ES_tradnl" sz="2000" b="1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3754966" y="6104588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Vigente: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61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250726" y="1427530"/>
            <a:ext cx="8051800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(Valores expresados en Quetzales)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8065121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Reporte de 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nero a Agosto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12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3539067" y="5441337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43.00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1200048"/>
              </p:ext>
            </p:extLst>
          </p:nvPr>
        </p:nvGraphicFramePr>
        <p:xfrm>
          <a:off x="1972734" y="1521674"/>
          <a:ext cx="8820186" cy="37535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903133"/>
                <a:gridCol w="2438400"/>
                <a:gridCol w="2478653"/>
              </a:tblGrid>
              <a:tr h="64111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46149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Servicios</a:t>
                      </a:r>
                      <a:r>
                        <a:rPr lang="es-ES_tradnl" sz="1600" baseline="0" noProof="0" dirty="0" smtClean="0"/>
                        <a:t> Personales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8,518,979.00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5,086,837.27</a:t>
                      </a:r>
                      <a:endParaRPr lang="es-E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63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Servicios NO Personales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4,844,130.00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1,452,287.23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9093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Materiales y Suministros</a:t>
                      </a:r>
                      <a:r>
                        <a:rPr lang="es-ES_tradnl" sz="1600" baseline="0" noProof="0" dirty="0" smtClean="0"/>
                        <a:t>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1,324,000.00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278,417.84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2156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Maquinaria y Equipo         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1,536,000.00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467,364.76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Transferencias</a:t>
                      </a:r>
                      <a:r>
                        <a:rPr lang="es-ES_tradnl" sz="1600" baseline="0" noProof="0" dirty="0" smtClean="0"/>
                        <a:t> Corrientes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950,000.00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143,767.73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Asignaciones Globales      “900”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326,891.00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168,017.60</a:t>
                      </a:r>
                      <a:endParaRPr lang="es-ES_tradnl" sz="2000" noProof="0" dirty="0" smtClean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392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7,596,692.43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13</a:t>
            </a:fld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5" name="Elipse 4"/>
          <p:cNvSpPr/>
          <p:nvPr/>
        </p:nvSpPr>
        <p:spPr>
          <a:xfrm>
            <a:off x="243230" y="93501"/>
            <a:ext cx="1132810" cy="1091380"/>
          </a:xfrm>
          <a:prstGeom prst="ellipse">
            <a:avLst/>
          </a:prstGeom>
          <a:blipFill>
            <a:blip r:embed="rId2">
              <a:alphaModFix amt="49000"/>
              <a:duotone>
                <a:prstClr val="black"/>
                <a:schemeClr val="accent6">
                  <a:lumMod val="75000"/>
                  <a:tint val="45000"/>
                  <a:satMod val="400000"/>
                </a:schemeClr>
              </a:duotone>
            </a:blip>
            <a:stretch>
              <a:fillRect/>
            </a:stretch>
          </a:blip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546" y="639191"/>
            <a:ext cx="7318025" cy="567859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365776283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6477" y="113876"/>
            <a:ext cx="8056243" cy="897343"/>
          </a:xfr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diarias,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promedio mensual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manejo de alimentos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bodegas  del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INDECA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759346"/>
              </p:ext>
            </p:extLst>
          </p:nvPr>
        </p:nvGraphicFramePr>
        <p:xfrm>
          <a:off x="2276476" y="1011219"/>
          <a:ext cx="8056245" cy="57963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1393"/>
                <a:gridCol w="1608713"/>
                <a:gridCol w="1608713"/>
                <a:gridCol w="1608713"/>
                <a:gridCol w="1608713"/>
              </a:tblGrid>
              <a:tr h="370841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9653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PMA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MAGA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MIDES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7078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10,524.80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5,081.60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1,797.42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17,403.82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7,918.57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4,823.69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1,673.85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14,416.11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3,423.40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3,281.55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812.40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7,517.35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1,386.79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3,200.68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374.72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4,962.19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2,889.67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3,887.02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61.96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6,838.65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Junio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1,777.96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5,608.20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2.35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7,388.51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Julio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209.82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6,878.37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0.53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7,088.72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Agosto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9.10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6,071.09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328.24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6,408.43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Septiembre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Octubre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Noviembre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Diciembre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MENSUAL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3,517.51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4,854.02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631.43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9,002.97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4754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28,140.11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38,832.20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5,051.47</a:t>
                      </a:r>
                      <a:endParaRPr lang="es-GT" sz="1400" b="1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MX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72,023.78</a:t>
                      </a:r>
                      <a:endParaRPr lang="es-GT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02712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80,000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22480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67135" y="6544637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</a:t>
            </a:r>
            <a:r>
              <a:rPr lang="es-ES" sz="1100" b="1" dirty="0" smtClean="0"/>
              <a:t>Toneladas </a:t>
            </a:r>
            <a:r>
              <a:rPr lang="es-ES" sz="1100" b="1" dirty="0"/>
              <a:t>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9897934"/>
              </p:ext>
            </p:extLst>
          </p:nvPr>
        </p:nvGraphicFramePr>
        <p:xfrm>
          <a:off x="706704" y="2530867"/>
          <a:ext cx="10778592" cy="16339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028663"/>
                <a:gridCol w="1046551"/>
                <a:gridCol w="1055496"/>
                <a:gridCol w="1055496"/>
                <a:gridCol w="1082332"/>
                <a:gridCol w="1082332"/>
                <a:gridCol w="1082332"/>
                <a:gridCol w="1082332"/>
                <a:gridCol w="963032"/>
                <a:gridCol w="1300026"/>
              </a:tblGrid>
              <a:tr h="1015944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Aceite</a:t>
                      </a:r>
                      <a:endParaRPr lang="es-ES_tradnl" sz="1400" baseline="0" noProof="0" dirty="0" smtClean="0"/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Arroz </a:t>
                      </a:r>
                    </a:p>
                    <a:p>
                      <a:pPr algn="ctr"/>
                      <a:r>
                        <a:rPr lang="es-ES_tradnl" sz="140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Azúcar</a:t>
                      </a:r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Frijol</a:t>
                      </a:r>
                      <a:r>
                        <a:rPr lang="es-ES_tradnl" sz="1400" baseline="0" noProof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noProof="0" smtClean="0"/>
                        <a:t>Harina</a:t>
                      </a:r>
                      <a:r>
                        <a:rPr lang="es-ES_tradnl" sz="1200" baseline="0" noProof="0" smtClean="0"/>
                        <a:t> de Maíz Nixtamalizada</a:t>
                      </a:r>
                    </a:p>
                    <a:p>
                      <a:pPr algn="ctr"/>
                      <a:r>
                        <a:rPr lang="es-ES_tradnl" sz="1200" baseline="0" noProof="0" smtClean="0"/>
                        <a:t>Tm</a:t>
                      </a:r>
                      <a:endParaRPr lang="es-ES_tradnl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Hojuelas de Avena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Maíz </a:t>
                      </a:r>
                    </a:p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Mezcla</a:t>
                      </a:r>
                      <a:r>
                        <a:rPr lang="es-ES_tradnl" sz="1400" baseline="0" noProof="0" smtClean="0"/>
                        <a:t> de Harina de Maíz y Soya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 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Sal </a:t>
                      </a:r>
                    </a:p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TOTAL</a:t>
                      </a:r>
                      <a:r>
                        <a:rPr lang="es-ES_tradnl" sz="1400" baseline="0" noProof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100.19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981.32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215.83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1,144.12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374.16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335.22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2,262.75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87.08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30.48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5,531.14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794523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31 de Agosto de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1973466"/>
              </p:ext>
            </p:extLst>
          </p:nvPr>
        </p:nvGraphicFramePr>
        <p:xfrm>
          <a:off x="4803064" y="2612006"/>
          <a:ext cx="2585871" cy="16339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585871"/>
              </a:tblGrid>
              <a:tr h="1015944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Arroz</a:t>
                      </a:r>
                    </a:p>
                    <a:p>
                      <a:pPr algn="ctr"/>
                      <a:r>
                        <a:rPr lang="es-ES_tradnl" sz="2000" noProof="0" dirty="0" smtClean="0"/>
                        <a:t>Tm</a:t>
                      </a:r>
                      <a:endParaRPr lang="es-ES_tradnl" sz="20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439.75</a:t>
                      </a:r>
                      <a:endParaRPr lang="es-ES_tradnl" sz="20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7945233" cy="1331647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31 de Agosto de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5147729"/>
              </p:ext>
            </p:extLst>
          </p:nvPr>
        </p:nvGraphicFramePr>
        <p:xfrm>
          <a:off x="2323480" y="2540858"/>
          <a:ext cx="7945232" cy="16339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455382"/>
                <a:gridCol w="1493345"/>
                <a:gridCol w="1531312"/>
                <a:gridCol w="1531312"/>
                <a:gridCol w="1933881"/>
              </a:tblGrid>
              <a:tr h="1015944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Aceite</a:t>
                      </a:r>
                      <a:endParaRPr lang="es-ES_tradnl" sz="1600" baseline="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Frijol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Harina</a:t>
                      </a:r>
                      <a:r>
                        <a:rPr lang="es-ES_tradnl" sz="1400" baseline="0" noProof="0" dirty="0" smtClean="0"/>
                        <a:t> de Maíz Nixtamalizada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Maíz 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TOTAL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2.31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1" noProof="0" dirty="0" smtClean="0"/>
                        <a:t>2.42</a:t>
                      </a:r>
                      <a:endParaRPr lang="es-ES_tradnl" sz="20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794523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 Mundial de Alimentos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31 de Agosto de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148106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 -  Agosto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2926130"/>
              </p:ext>
            </p:extLst>
          </p:nvPr>
        </p:nvGraphicFramePr>
        <p:xfrm>
          <a:off x="2077374" y="1393425"/>
          <a:ext cx="8078680" cy="2746704"/>
        </p:xfrm>
        <a:graphic>
          <a:graphicData uri="http://schemas.openxmlformats.org/drawingml/2006/table">
            <a:tbl>
              <a:tblPr firstRow="1" bandRow="1">
                <a:solidFill>
                  <a:schemeClr val="accent2"/>
                </a:solidFill>
                <a:tableStyleId>{9DCAF9ED-07DC-4A11-8D7F-57B35C25682E}</a:tableStyleId>
              </a:tblPr>
              <a:tblGrid>
                <a:gridCol w="1776099"/>
                <a:gridCol w="1581076"/>
                <a:gridCol w="1581076"/>
                <a:gridCol w="1366631"/>
                <a:gridCol w="1773798"/>
              </a:tblGrid>
              <a:tr h="892575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Proyecto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Aceite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Arroz 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Harina de Maíz y Soya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 TOTAL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Asistencia Alimentaria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22.50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22.59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MAGA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52.03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52.03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52.03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22.50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0.09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74.62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92500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148106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Desarrollo Social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 -  Agosto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0917412"/>
              </p:ext>
            </p:extLst>
          </p:nvPr>
        </p:nvGraphicFramePr>
        <p:xfrm>
          <a:off x="2148106" y="2520889"/>
          <a:ext cx="7966520" cy="1510618"/>
        </p:xfrm>
        <a:graphic>
          <a:graphicData uri="http://schemas.openxmlformats.org/drawingml/2006/table">
            <a:tbl>
              <a:tblPr firstRow="1" bandRow="1">
                <a:solidFill>
                  <a:schemeClr val="accent2"/>
                </a:solidFill>
                <a:tableStyleId>{9DCAF9ED-07DC-4A11-8D7F-57B35C25682E}</a:tableStyleId>
              </a:tblPr>
              <a:tblGrid>
                <a:gridCol w="2757631"/>
                <a:gridCol w="2454831"/>
                <a:gridCol w="2754058"/>
              </a:tblGrid>
              <a:tr h="892575">
                <a:tc>
                  <a:txBody>
                    <a:bodyPr/>
                    <a:lstStyle/>
                    <a:p>
                      <a:pPr algn="ctr"/>
                      <a:r>
                        <a:rPr lang="es-ES_tradnl" sz="1800" noProof="0" dirty="0" smtClean="0">
                          <a:solidFill>
                            <a:schemeClr val="bg1"/>
                          </a:solidFill>
                        </a:rPr>
                        <a:t>Proyecto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noProof="0" dirty="0" smtClean="0">
                          <a:solidFill>
                            <a:schemeClr val="bg1"/>
                          </a:solidFill>
                        </a:rPr>
                        <a:t>Arroz </a:t>
                      </a:r>
                    </a:p>
                    <a:p>
                      <a:pPr algn="ctr"/>
                      <a:r>
                        <a:rPr lang="es-ES_tradnl" sz="18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8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noProof="0" dirty="0" smtClean="0">
                          <a:solidFill>
                            <a:schemeClr val="bg1"/>
                          </a:solidFill>
                        </a:rPr>
                        <a:t> TOTAL</a:t>
                      </a:r>
                      <a:r>
                        <a:rPr lang="es-ES_tradnl" sz="18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8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8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0" noProof="0" dirty="0" smtClean="0"/>
                        <a:t>MIDES</a:t>
                      </a:r>
                      <a:endParaRPr lang="es-ES_tradnl" sz="18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noProof="0" dirty="0" smtClean="0"/>
                        <a:t>439.79</a:t>
                      </a:r>
                      <a:endParaRPr lang="es-ES_tradnl" sz="18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1" noProof="0" dirty="0" smtClean="0"/>
                        <a:t>439.79</a:t>
                      </a:r>
                      <a:endParaRPr lang="es-ES_tradnl" sz="20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33926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348879" y="1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nero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Agosto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247484"/>
              </p:ext>
            </p:extLst>
          </p:nvPr>
        </p:nvGraphicFramePr>
        <p:xfrm>
          <a:off x="186116" y="1596718"/>
          <a:ext cx="11738560" cy="402665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80718"/>
                <a:gridCol w="908612"/>
                <a:gridCol w="848080"/>
                <a:gridCol w="866671"/>
                <a:gridCol w="885994"/>
                <a:gridCol w="1180673"/>
                <a:gridCol w="963372"/>
                <a:gridCol w="963372"/>
                <a:gridCol w="963372"/>
                <a:gridCol w="963372"/>
                <a:gridCol w="963372"/>
                <a:gridCol w="1050952"/>
              </a:tblGrid>
              <a:tr h="1540776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Proyecto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Aceite</a:t>
                      </a:r>
                      <a:endParaRPr lang="es-ES_tradnl" sz="1600" baseline="0" noProof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Arroz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>
                          <a:solidFill>
                            <a:schemeClr val="bg1"/>
                          </a:solidFill>
                        </a:rPr>
                        <a:t>Harina de Maíz </a:t>
                      </a:r>
                      <a:r>
                        <a:rPr lang="es-ES_tradnl" sz="1400" noProof="0" dirty="0" err="1" smtClean="0">
                          <a:solidFill>
                            <a:schemeClr val="bg1"/>
                          </a:solidFill>
                        </a:rPr>
                        <a:t>Nixtamali-zada</a:t>
                      </a:r>
                      <a:endParaRPr lang="es-ES_tradnl" sz="1600" noProof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Hojuelas de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Avena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Maíz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Mezcla de Harina de Maíz y Soya 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Pasta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 TOTAL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MAGA</a:t>
                      </a:r>
                      <a:r>
                        <a:rPr lang="es-ES_tradnl" sz="16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COVID-19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371.88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666.63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170.18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3,178.40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530.13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12,762.77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53.03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5.07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17,738.10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MAGA VISAN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154.04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903.55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1,355.98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1,263.90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297.45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261.81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4,236.74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MIDES COVID-19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-10.15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327.56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175.58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1,986.56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3,982.28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1,421.13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-34.65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104.33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5.07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7,957.71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515.77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1,897.75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345.77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6,520.93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5,246.19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2,248.71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12,762.77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280.19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104.33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10.14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29,932.55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3228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251775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Agosto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539241"/>
              </p:ext>
            </p:extLst>
          </p:nvPr>
        </p:nvGraphicFramePr>
        <p:xfrm>
          <a:off x="276046" y="1685867"/>
          <a:ext cx="11568022" cy="408065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410352"/>
                <a:gridCol w="832711"/>
                <a:gridCol w="983016"/>
                <a:gridCol w="857905"/>
                <a:gridCol w="1052658"/>
                <a:gridCol w="1166071"/>
                <a:gridCol w="1034257"/>
                <a:gridCol w="1034257"/>
                <a:gridCol w="1165831"/>
                <a:gridCol w="902683"/>
                <a:gridCol w="1128281"/>
              </a:tblGrid>
              <a:tr h="1608479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Proyecto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Aceite</a:t>
                      </a:r>
                      <a:endParaRPr lang="es-ES_tradnl" sz="1600" baseline="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Arroz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Harina de Maíz </a:t>
                      </a:r>
                      <a:r>
                        <a:rPr lang="es-ES_tradnl" sz="1400" noProof="0" dirty="0" err="1" smtClean="0"/>
                        <a:t>Nixtamali-zada</a:t>
                      </a:r>
                      <a:endParaRPr lang="es-ES_tradnl" sz="140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Hojuelas de</a:t>
                      </a:r>
                      <a:r>
                        <a:rPr lang="es-ES_tradnl" sz="1600" baseline="0" noProof="0" dirty="0" smtClean="0"/>
                        <a:t> Avena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Maíz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Mezcla de Harina de Maíz y Soya 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 TOTAL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Alimentos por Acciones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50.09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477.16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 smtClean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635.43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478.38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105.95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131.39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1,878.41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Asistencia Alimentaria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102.46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627.17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 smtClean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945.11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810.22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213.33</a:t>
                      </a:r>
                      <a:endParaRPr lang="es-ES_tradnl" sz="1600" noProof="0" dirty="0" smtClean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266.28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2,964.56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MAGA</a:t>
                      </a:r>
                    </a:p>
                    <a:p>
                      <a:pPr algn="ctr"/>
                      <a:r>
                        <a:rPr lang="es-ES_tradnl" sz="1600" b="0" baseline="0" noProof="0" dirty="0" smtClean="0"/>
                        <a:t> </a:t>
                      </a:r>
                      <a:r>
                        <a:rPr lang="es-ES_tradnl" sz="1600" b="0" noProof="0" dirty="0" smtClean="0"/>
                        <a:t>COVID-19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268.76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585.30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285.94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1,387.95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714.44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4,701.20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310.69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63.89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8,318.17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421.31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1,689.63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285.94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2,968.49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1,288.60</a:t>
                      </a:r>
                      <a:endParaRPr lang="es-ES_tradnl" sz="1600" b="1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1,033.71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4,701.20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708.36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63.89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13,161.14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117945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11575</TotalTime>
  <Words>677</Words>
  <Application>Microsoft Office PowerPoint</Application>
  <PresentationFormat>Panorámica</PresentationFormat>
  <Paragraphs>450</Paragraphs>
  <Slides>13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2021</vt:lpstr>
      <vt:lpstr>Ministerio de Agricultura, Ganadería y Alimentación  Existencia de  producto alimentario al 31 de Agosto de 2021</vt:lpstr>
      <vt:lpstr>Ministerio de  Desarrollo Social Existencia de producto alimentario al 31 de Agosto de 2021</vt:lpstr>
      <vt:lpstr>Programa Mundial de Alimentos Existencia de  producto alimentario al 31 de Agosto de 2021</vt:lpstr>
      <vt:lpstr>Ministerio de Agricultura, Ganadería y Alimentación  Recepción de alimentos Enero  -  Agosto 2021</vt:lpstr>
      <vt:lpstr>Ministerio de Desarrollo Social Recepción de alimentos Enero  -  Agosto 2021</vt:lpstr>
      <vt:lpstr>Programa Mundial de Alimentos Recepción de alimentos  Enero -  Agosto 2021</vt:lpstr>
      <vt:lpstr>Ministerio de Agricultura, Ganadería y Alimentación  Despacho de alimentos   Enero -  Agosto 2021</vt:lpstr>
      <vt:lpstr>Ministerio de Desarrollo Social Despacho de Alimentos Enero -  Agosto 2021</vt:lpstr>
      <vt:lpstr>Presupuesto del INDECA 2021 Reporte de ingresos por fuente de financiamiento    Enero - Agosto</vt:lpstr>
      <vt:lpstr>Presupuesto 2021 Instituto Nacional de Comercialización Agrícola Reporte de egresos por grupo de gasto  Enero a Agosto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 Calderon</cp:lastModifiedBy>
  <cp:revision>1352</cp:revision>
  <cp:lastPrinted>2017-08-11T21:19:39Z</cp:lastPrinted>
  <dcterms:created xsi:type="dcterms:W3CDTF">2017-01-05T16:19:17Z</dcterms:created>
  <dcterms:modified xsi:type="dcterms:W3CDTF">2021-09-20T16:44:57Z</dcterms:modified>
</cp:coreProperties>
</file>