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83" r:id="rId4"/>
    <p:sldId id="272" r:id="rId5"/>
    <p:sldId id="278" r:id="rId6"/>
    <p:sldId id="279" r:id="rId7"/>
    <p:sldId id="284" r:id="rId8"/>
    <p:sldId id="277" r:id="rId9"/>
    <p:sldId id="286" r:id="rId10"/>
    <p:sldId id="266" r:id="rId11"/>
    <p:sldId id="267" r:id="rId12"/>
    <p:sldId id="285" r:id="rId13"/>
  </p:sldIdLst>
  <p:sldSz cx="12192000" cy="6858000"/>
  <p:notesSz cx="6858000" cy="93138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7209B8F-0D8E-4635-BCC2-5E37B78FE232}">
          <p14:sldIdLst>
            <p14:sldId id="256"/>
            <p14:sldId id="268"/>
            <p14:sldId id="283"/>
            <p14:sldId id="272"/>
            <p14:sldId id="278"/>
            <p14:sldId id="279"/>
            <p14:sldId id="284"/>
            <p14:sldId id="277"/>
            <p14:sldId id="286"/>
            <p14:sldId id="266"/>
            <p14:sldId id="267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94714" autoAdjust="0"/>
  </p:normalViewPr>
  <p:slideViewPr>
    <p:cSldViewPr snapToGrid="0" showGuides="1">
      <p:cViewPr varScale="1">
        <p:scale>
          <a:sx n="119" d="100"/>
          <a:sy n="119" d="100"/>
        </p:scale>
        <p:origin x="384" y="10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66"/>
    </p:cViewPr>
  </p:sorterViewPr>
  <p:notesViewPr>
    <p:cSldViewPr snapToGrid="0" showGuides="1">
      <p:cViewPr varScale="1">
        <p:scale>
          <a:sx n="85" d="100"/>
          <a:sy n="85" d="100"/>
        </p:scale>
        <p:origin x="26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195C1-D601-4B0B-A5E8-D44D40101967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46262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027" y="8846262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A706C-C6A8-4F67-A696-F23EEBCCA9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690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F9843A-DD9D-405E-904D-F72D642C8D97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0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0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1952F3-5C1C-472C-B810-889AADF661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33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426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83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95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756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038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858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233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0478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482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9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464" y="0"/>
            <a:ext cx="3700020" cy="6858000"/>
          </a:xfrm>
          <a:prstGeom prst="rect">
            <a:avLst/>
          </a:prstGeom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5" indent="0" algn="ctr">
              <a:buNone/>
              <a:defRPr sz="2000"/>
            </a:lvl2pPr>
            <a:lvl3pPr marL="914388" indent="0" algn="ctr">
              <a:buNone/>
              <a:defRPr sz="1801"/>
            </a:lvl3pPr>
            <a:lvl4pPr marL="1371583" indent="0" algn="ctr">
              <a:buNone/>
              <a:defRPr sz="1600"/>
            </a:lvl4pPr>
            <a:lvl5pPr marL="1828777" indent="0" algn="ctr">
              <a:buNone/>
              <a:defRPr sz="1600"/>
            </a:lvl5pPr>
            <a:lvl6pPr marL="2285972" indent="0" algn="ctr">
              <a:buNone/>
              <a:defRPr sz="1600"/>
            </a:lvl6pPr>
            <a:lvl7pPr marL="2743165" indent="0" algn="ctr">
              <a:buNone/>
              <a:defRPr sz="1600"/>
            </a:lvl7pPr>
            <a:lvl8pPr marL="3200360" indent="0" algn="ctr">
              <a:buNone/>
              <a:defRPr sz="1600"/>
            </a:lvl8pPr>
            <a:lvl9pPr marL="3657555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01E8-FA3E-4C72-B8B3-63559C12F5E2}" type="datetime1">
              <a:rPr lang="es-ES" smtClean="0"/>
              <a:t>15/11/2022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181476" y="6492880"/>
            <a:ext cx="2743200" cy="365125"/>
          </a:xfrm>
        </p:spPr>
        <p:txBody>
          <a:bodyPr/>
          <a:lstStyle>
            <a:lvl1pPr>
              <a:defRPr sz="1401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fld id="{E1471642-554C-4129-AACD-A60A5C1E422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08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4A94-AD3F-4F1A-BFFC-49BD08E9D6B0}" type="datetime1">
              <a:rPr lang="es-ES" smtClean="0"/>
              <a:t>15/11/2022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4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D708-962F-4063-9A72-D58CF172A42D}" type="datetime1">
              <a:rPr lang="es-ES" smtClean="0"/>
              <a:t>15/11/2022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51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34D6-72CB-4035-BB1E-841E95607CD7}" type="datetime1">
              <a:rPr lang="es-ES" smtClean="0"/>
              <a:t>15/11/2022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71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2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8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F688-2A5E-4090-8F47-FF8B518BD8B0}" type="datetime1">
              <a:rPr lang="es-ES" smtClean="0"/>
              <a:t>15/11/2022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2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664B-20E1-4255-A571-B968802F2F39}" type="datetime1">
              <a:rPr lang="es-ES" smtClean="0"/>
              <a:t>15/11/2022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83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1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1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BF9-2ED0-4805-8B78-ED325DFBDF30}" type="datetime1">
              <a:rPr lang="es-ES" smtClean="0"/>
              <a:t>15/11/2022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232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118-A586-44BF-96DD-84616D1DA543}" type="datetime1">
              <a:rPr lang="es-ES" smtClean="0"/>
              <a:t>15/11/2022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6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AA9E-6B08-4CE1-9E0E-7B93A8DD95AA}" type="datetime1">
              <a:rPr lang="es-ES" smtClean="0"/>
              <a:t>15/11/2022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0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1"/>
            </a:lvl2pPr>
            <a:lvl3pPr marL="914388" indent="0">
              <a:buNone/>
              <a:defRPr sz="1200"/>
            </a:lvl3pPr>
            <a:lvl4pPr marL="1371583" indent="0">
              <a:buNone/>
              <a:defRPr sz="1001"/>
            </a:lvl4pPr>
            <a:lvl5pPr marL="1828777" indent="0">
              <a:buNone/>
              <a:defRPr sz="1001"/>
            </a:lvl5pPr>
            <a:lvl6pPr marL="2285972" indent="0">
              <a:buNone/>
              <a:defRPr sz="1001"/>
            </a:lvl6pPr>
            <a:lvl7pPr marL="2743165" indent="0">
              <a:buNone/>
              <a:defRPr sz="1001"/>
            </a:lvl7pPr>
            <a:lvl8pPr marL="3200360" indent="0">
              <a:buNone/>
              <a:defRPr sz="1001"/>
            </a:lvl8pPr>
            <a:lvl9pPr marL="3657555" indent="0">
              <a:buNone/>
              <a:defRPr sz="10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AF5-621F-42E7-9F69-6B7CEEEE5ED2}" type="datetime1">
              <a:rPr lang="es-ES" smtClean="0"/>
              <a:t>15/11/2022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3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8" indent="0">
              <a:buNone/>
              <a:defRPr sz="2400"/>
            </a:lvl3pPr>
            <a:lvl4pPr marL="1371583" indent="0">
              <a:buNone/>
              <a:defRPr sz="2000"/>
            </a:lvl4pPr>
            <a:lvl5pPr marL="1828777" indent="0">
              <a:buNone/>
              <a:defRPr sz="2000"/>
            </a:lvl5pPr>
            <a:lvl6pPr marL="2285972" indent="0">
              <a:buNone/>
              <a:defRPr sz="2000"/>
            </a:lvl6pPr>
            <a:lvl7pPr marL="2743165" indent="0">
              <a:buNone/>
              <a:defRPr sz="2000"/>
            </a:lvl7pPr>
            <a:lvl8pPr marL="3200360" indent="0">
              <a:buNone/>
              <a:defRPr sz="2000"/>
            </a:lvl8pPr>
            <a:lvl9pPr marL="3657555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1"/>
            </a:lvl2pPr>
            <a:lvl3pPr marL="914388" indent="0">
              <a:buNone/>
              <a:defRPr sz="1200"/>
            </a:lvl3pPr>
            <a:lvl4pPr marL="1371583" indent="0">
              <a:buNone/>
              <a:defRPr sz="1001"/>
            </a:lvl4pPr>
            <a:lvl5pPr marL="1828777" indent="0">
              <a:buNone/>
              <a:defRPr sz="1001"/>
            </a:lvl5pPr>
            <a:lvl6pPr marL="2285972" indent="0">
              <a:buNone/>
              <a:defRPr sz="1001"/>
            </a:lvl6pPr>
            <a:lvl7pPr marL="2743165" indent="0">
              <a:buNone/>
              <a:defRPr sz="1001"/>
            </a:lvl7pPr>
            <a:lvl8pPr marL="3200360" indent="0">
              <a:buNone/>
              <a:defRPr sz="1001"/>
            </a:lvl8pPr>
            <a:lvl9pPr marL="3657555" indent="0">
              <a:buNone/>
              <a:defRPr sz="10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F0B8-9D5C-41A3-A800-0D6801D310DE}" type="datetime1">
              <a:rPr lang="es-ES" smtClean="0"/>
              <a:t>15/11/2022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6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09A81-2FEF-46AB-BB24-A9D781E4EB79}" type="datetime1">
              <a:rPr lang="es-ES" smtClean="0"/>
              <a:t>15/11/2022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88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hf hdr="0" ftr="0" dt="0"/>
  <p:txStyles>
    <p:titleStyle>
      <a:lvl1pPr algn="l" defTabSz="91438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7" indent="-228597" algn="l" defTabSz="914388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2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5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5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8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785418" y="1258524"/>
            <a:ext cx="8708566" cy="5599476"/>
          </a:xfrm>
          <a:prstGeom prst="rect">
            <a:avLst/>
          </a:prstGeom>
          <a:solidFill>
            <a:schemeClr val="lt1">
              <a:alpha val="64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EJECUCIÓN FÍSICA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FINANCIERA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ENERO - OCTUBRE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2022</a:t>
            </a:r>
            <a:endParaRPr lang="es-ES" sz="4800" b="1" dirty="0">
              <a:ln w="2857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1</a:t>
            </a:fld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549" y="108155"/>
            <a:ext cx="5308527" cy="125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6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64007" y="21579"/>
            <a:ext cx="8527993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Presupuesto del INDECA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Ingresos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fuente de financiamiento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- octubre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10</a:t>
            </a:fld>
            <a:endParaRPr lang="es-E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637698"/>
              </p:ext>
            </p:extLst>
          </p:nvPr>
        </p:nvGraphicFramePr>
        <p:xfrm>
          <a:off x="3709486" y="1754493"/>
          <a:ext cx="8437033" cy="384967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77641"/>
                <a:gridCol w="1620252"/>
                <a:gridCol w="1726272"/>
                <a:gridCol w="1739972"/>
                <a:gridCol w="1272896"/>
              </a:tblGrid>
              <a:tr h="721551"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Fuente</a:t>
                      </a:r>
                      <a:r>
                        <a:rPr lang="es-ES_tradnl" sz="2000" baseline="0" noProof="0" dirty="0" smtClean="0"/>
                        <a:t> de financiamiento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Asignado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Vigente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Percibido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% Percibido s/vigente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715159">
                <a:tc>
                  <a:txBody>
                    <a:bodyPr/>
                    <a:lstStyle/>
                    <a:p>
                      <a:pPr marL="271463" indent="-271463" algn="l"/>
                      <a:r>
                        <a:rPr lang="es-ES_tradnl" sz="1600" noProof="0" dirty="0" smtClean="0"/>
                        <a:t>21 Ingresos Tributarios      IVA PAZ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15,000,000.00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15,000,000.00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11,532,188.00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noProof="0" dirty="0" smtClean="0"/>
                        <a:t>76.88%</a:t>
                      </a:r>
                      <a:endParaRPr lang="es-ES_tradnl" sz="1600" b="0" noProof="0" dirty="0" smtClean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06374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31 Ingresos</a:t>
                      </a:r>
                      <a:r>
                        <a:rPr lang="es-ES_tradnl" sz="1600" baseline="0" noProof="0" dirty="0" smtClean="0"/>
                        <a:t> propios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500,000.00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500,000.00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231,101.43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noProof="0" dirty="0" smtClean="0"/>
                        <a:t>46.22%</a:t>
                      </a:r>
                      <a:endParaRPr lang="es-ES_tradnl" sz="1600" b="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77061"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es-ES_tradnl" sz="1600" noProof="0" dirty="0" smtClean="0"/>
                        <a:t>32</a:t>
                      </a:r>
                      <a:r>
                        <a:rPr lang="es-ES_tradnl" sz="1600" baseline="0" noProof="0" dirty="0" smtClean="0"/>
                        <a:t> Disminución de Caja y Bancos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2,000,000.00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2,000,000.00</a:t>
                      </a: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2,000,000.00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noProof="0" dirty="0" smtClean="0"/>
                        <a:t>100%</a:t>
                      </a:r>
                      <a:endParaRPr lang="es-ES_tradnl" sz="1600" b="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52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</a:rPr>
                        <a:t>17,500,000.00</a:t>
                      </a:r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</a:rPr>
                        <a:t>17,500,000.00</a:t>
                      </a:r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13,763,289.43</a:t>
                      </a:r>
                      <a:endParaRPr lang="es-ES_tradnl" sz="1600" b="1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5136033" y="6015631"/>
            <a:ext cx="5772150" cy="36933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 defTabSz="914388">
              <a:lnSpc>
                <a:spcPct val="90000"/>
              </a:lnSpc>
              <a:spcBef>
                <a:spcPct val="0"/>
              </a:spcBef>
            </a:pP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Porcentaje percibido sobre lo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vigente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79.00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753873" y="1356507"/>
            <a:ext cx="8348257" cy="37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(Valores expresados en Quetzales)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73930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81763" y="0"/>
            <a:ext cx="8510237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Instituto Nacional de Comercialización Agrícola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Egresos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grupo de gasto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- octubre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083782" y="5512359"/>
            <a:ext cx="6219531" cy="64633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 defTabSz="914388">
              <a:lnSpc>
                <a:spcPct val="90000"/>
              </a:lnSpc>
              <a:spcBef>
                <a:spcPct val="0"/>
              </a:spcBef>
            </a:pP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Porcentaje de gasto sobre lo Vigente: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67.00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algn="ctr" defTabSz="914388">
              <a:lnSpc>
                <a:spcPct val="90000"/>
              </a:lnSpc>
              <a:spcBef>
                <a:spcPct val="0"/>
              </a:spcBef>
            </a:pP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Porcentaje de gasto sobre </a:t>
            </a:r>
            <a:r>
              <a:rPr lang="es-ES" sz="2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 </a:t>
            </a:r>
            <a:r>
              <a:rPr lang="es-ES" sz="200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Percibido:85.00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004643"/>
              </p:ext>
            </p:extLst>
          </p:nvPr>
        </p:nvGraphicFramePr>
        <p:xfrm>
          <a:off x="3681762" y="1641313"/>
          <a:ext cx="8510237" cy="328883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65715"/>
                <a:gridCol w="2539969"/>
                <a:gridCol w="1904553"/>
              </a:tblGrid>
              <a:tr h="641111"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Grupo de Gasto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Vigente Quetzales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Gasto Quetzales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461492"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es-ES_tradnl" sz="1600" noProof="0" dirty="0" smtClean="0"/>
                        <a:t>Servicios</a:t>
                      </a:r>
                      <a:r>
                        <a:rPr lang="es-ES_tradnl" sz="1600" baseline="0" noProof="0" dirty="0" smtClean="0"/>
                        <a:t> Personales          “000“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8,729,780.00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6,610,952.11</a:t>
                      </a:r>
                      <a:endParaRPr lang="es-E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6302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Servicios NO Personales   “100”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5,453,220.00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3,794,688.32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9093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Materiales y Suministros</a:t>
                      </a:r>
                      <a:r>
                        <a:rPr lang="es-ES_tradnl" sz="1600" baseline="0" noProof="0" dirty="0" smtClean="0"/>
                        <a:t>  “200”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1,331,200.00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519,384.17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2156"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es-ES_tradnl" sz="1600" noProof="0" dirty="0" smtClean="0"/>
                        <a:t>Maquinaria y Equipo         “300”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1,035,800.00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307,011.51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4754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Transferencias</a:t>
                      </a:r>
                      <a:r>
                        <a:rPr lang="es-ES_tradnl" sz="1600" baseline="0" noProof="0" dirty="0" smtClean="0"/>
                        <a:t> Corrientes “400”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950,000.00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414,510.85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392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17,500,000.00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11,646,546.96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6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3254" y="6488668"/>
            <a:ext cx="290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BODEGA DE FRAIJANES</a:t>
            </a:r>
            <a:endParaRPr lang="es-GT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027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77265" y="0"/>
            <a:ext cx="8514735" cy="897343"/>
          </a:xfr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Existencias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diarias,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promedio mensual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manejo de alimentos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bodegas  del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INDECA 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Año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2</a:t>
            </a:fld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224187"/>
              </p:ext>
            </p:extLst>
          </p:nvPr>
        </p:nvGraphicFramePr>
        <p:xfrm>
          <a:off x="3677265" y="905672"/>
          <a:ext cx="8514736" cy="59523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3668"/>
                <a:gridCol w="1844368"/>
                <a:gridCol w="1556166"/>
                <a:gridCol w="1700267"/>
                <a:gridCol w="1700267"/>
              </a:tblGrid>
              <a:tr h="380822"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Mes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Institución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 Tm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4306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Convenio</a:t>
                      </a:r>
                      <a:r>
                        <a:rPr lang="es-ES" sz="1400" b="1" baseline="0" dirty="0" smtClean="0">
                          <a:solidFill>
                            <a:schemeClr val="tx1"/>
                          </a:solidFill>
                        </a:rPr>
                        <a:t> MAGA/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PMA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MAGA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MIDES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Enero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61.77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661.46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4.24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727.47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Febrero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230.20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694.52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1,269.53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2,194.25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Marzo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307.69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169.25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1,854.27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2,331.21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Abril 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1,402.42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1,439.63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1,854.27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4,696.32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Mayo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431.25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3,171.85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1,854.27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6,836.58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Junio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2.04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2,276.50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1,826.01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4,104.55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Julio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610.36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949.02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1,803.71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3,363.09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Agosto 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981.15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1,799.68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1,809.19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4,590.02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Septiembre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1,036.38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2,957.56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2,680.67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6,674.61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Octubre 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1,242.21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4,013.91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2,256.78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7,512.80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Noviembre 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Diciembre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0.00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32109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PROMEDIO DIARIO MENSUAL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630.55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1,813.34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1,721.29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ES" sz="1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4,165.18</a:t>
                      </a:r>
                      <a:endParaRPr lang="es-ES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EJECUTADO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6,305.47</a:t>
                      </a:r>
                      <a:endParaRPr lang="es-GT" sz="1400" b="1" i="0" u="none" strike="noStrike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18,133.38</a:t>
                      </a:r>
                      <a:endParaRPr lang="es-GT" sz="1400" b="1" i="0" u="none" strike="noStrike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17,212.94</a:t>
                      </a:r>
                      <a:endParaRPr lang="es-GT" sz="14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fontAlgn="t" latinLnBrk="0" hangingPunct="1"/>
                      <a:r>
                        <a:rPr lang="es-MX" sz="1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41,651.79</a:t>
                      </a:r>
                      <a:endParaRPr lang="es-GT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3006">
                <a:tc gridSpan="4"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Planificado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endParaRPr lang="es-ES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3006">
                <a:tc gridSpan="4"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Porcentaje de avance físico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endParaRPr lang="es-ES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17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3699518" y="0"/>
            <a:ext cx="8492482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Convenio Ministerio de Agricultura, Ganadería y Alimentación con el Programa Mundial de Alimentos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 producto alimentario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 31 de octubre de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098393"/>
              </p:ext>
            </p:extLst>
          </p:nvPr>
        </p:nvGraphicFramePr>
        <p:xfrm>
          <a:off x="3699518" y="1440987"/>
          <a:ext cx="8492482" cy="48715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Aceite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68.47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423.54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Azúcar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126.49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Frijol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384.25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Nixtamalizada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463.49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Hojuelas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Avena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105.23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Maíz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883.79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757373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2,455.26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06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3699518" y="0"/>
            <a:ext cx="8492482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Agricultura, Ganadería y Alimentación 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Dirección de Asistencia Alimentaria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 producto alimentario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 31 de octubre de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371911"/>
              </p:ext>
            </p:extLst>
          </p:nvPr>
        </p:nvGraphicFramePr>
        <p:xfrm>
          <a:off x="3699518" y="1537704"/>
          <a:ext cx="8492482" cy="46284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Aceite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217.62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1,053.73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Azúcar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159.09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Frijol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324.91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nixtamalizada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922.74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Hojuelas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Avena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94.37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Maíz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779.62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3,552.08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699518" y="6569778"/>
            <a:ext cx="1890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Tm= tonelada métrica </a:t>
            </a:r>
            <a:endParaRPr lang="es-GT" sz="1400" b="1" dirty="0"/>
          </a:p>
        </p:txBody>
      </p:sp>
    </p:spTree>
    <p:extLst>
      <p:ext uri="{BB962C8B-B14F-4D97-AF65-F5344CB8AC3E}">
        <p14:creationId xmlns:p14="http://schemas.microsoft.com/office/powerpoint/2010/main" val="351531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3761874" y="1"/>
            <a:ext cx="8430126" cy="1349402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 Desarrollo Social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 de producto alimentario al 31 de octubre de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258760"/>
              </p:ext>
            </p:extLst>
          </p:nvPr>
        </p:nvGraphicFramePr>
        <p:xfrm>
          <a:off x="3761874" y="2974737"/>
          <a:ext cx="8430126" cy="15428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42443"/>
                <a:gridCol w="278768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2,026.86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2,026.86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79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745832" y="0"/>
            <a:ext cx="8446167" cy="1171852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Convenio Ministerio de Agricultura, Ganadería y Alimentación con el Programa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Mundial de Alimentos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Recepción de alimentos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– octubre del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207170"/>
              </p:ext>
            </p:extLst>
          </p:nvPr>
        </p:nvGraphicFramePr>
        <p:xfrm>
          <a:off x="3745832" y="1594034"/>
          <a:ext cx="8446168" cy="5142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53180"/>
                <a:gridCol w="2792988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Aceite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814.59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3,695.85</a:t>
                      </a:r>
                      <a:endParaRPr lang="es-MX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Azúcar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837.48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Frijol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4,339.25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Nixtamalizada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5,662.05</a:t>
                      </a:r>
                      <a:endParaRPr lang="es-GT" dirty="0"/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Hojuelas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Avena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1,109.75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Maíz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1,663.42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Mezcla de 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y Soya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381.15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18,503.53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89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689406" y="0"/>
            <a:ext cx="8502593" cy="1117600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Desarrollo Social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Recepción de alimentos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- octubre del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41022"/>
              </p:ext>
            </p:extLst>
          </p:nvPr>
        </p:nvGraphicFramePr>
        <p:xfrm>
          <a:off x="3689406" y="2493639"/>
          <a:ext cx="8492482" cy="15428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2,848.92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2,848.92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99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701988" y="0"/>
            <a:ext cx="8490012" cy="1117600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Agricultura, Ganadería y Alimentación 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Despacho de alimentos 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– octubre del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142951"/>
              </p:ext>
            </p:extLst>
          </p:nvPr>
        </p:nvGraphicFramePr>
        <p:xfrm>
          <a:off x="3701988" y="1117600"/>
          <a:ext cx="8492482" cy="56570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Aceite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567.53</a:t>
                      </a:r>
                      <a:endParaRPr lang="es-MX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2,954.65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Azúcar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557.82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Frijol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3,777.11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Nixtamalizada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4,274.64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Hojuelas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Avena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956.10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Maíz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524.99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Mezcla de Harina de Maíz y Soya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385.50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9.52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14,007.86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45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701988" y="0"/>
            <a:ext cx="8490012" cy="1117600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Desarrollo Social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Despacho de alimentos 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– octubre del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169964"/>
              </p:ext>
            </p:extLst>
          </p:nvPr>
        </p:nvGraphicFramePr>
        <p:xfrm>
          <a:off x="3701988" y="2400448"/>
          <a:ext cx="8492482" cy="10285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326.66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0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13467</TotalTime>
  <Words>434</Words>
  <Application>Microsoft Office PowerPoint</Application>
  <PresentationFormat>Panorámica</PresentationFormat>
  <Paragraphs>259</Paragraphs>
  <Slides>12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Existencias diarias, promedio mensual  del manejo de alimentos en bodegas  del INDECA   Año 2022</vt:lpstr>
      <vt:lpstr>Convenio Ministerio de Agricultura, Ganadería y Alimentación con el Programa Mundial de Alimentos Existencia de  producto alimentario al 31 de octubre de 2022</vt:lpstr>
      <vt:lpstr>Ministerio de Agricultura, Ganadería y Alimentación  Dirección de Asistencia Alimentaria Existencia de  producto alimentario al 31 de octubre de 2022</vt:lpstr>
      <vt:lpstr>Ministerio de  Desarrollo Social Existencia de producto alimentario al 31 de octubre de 2022</vt:lpstr>
      <vt:lpstr>Convenio Ministerio de Agricultura, Ganadería y Alimentación con el Programa Mundial de Alimentos Recepción de alimentos  de enero – octubre del 2022</vt:lpstr>
      <vt:lpstr>Ministerio de Desarrollo Social  Recepción de alimentos  de enero - octubre del 2022</vt:lpstr>
      <vt:lpstr>Ministerio de Agricultura, Ganadería y Alimentación  Despacho de alimentos  de enero – octubre del 2022</vt:lpstr>
      <vt:lpstr>Ministerio de Desarrollo Social Despacho de alimentos  de enero – octubre del 2022</vt:lpstr>
      <vt:lpstr>Presupuesto del INDECA 2022 Ingresos por fuente de financiamiento   de enero - octubre</vt:lpstr>
      <vt:lpstr>Presupuesto 2022 Instituto Nacional de Comercialización Agrícola Egresos por grupo de gasto  de enero - octubre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 Calderon</dc:creator>
  <cp:lastModifiedBy>Carlos  Calderon</cp:lastModifiedBy>
  <cp:revision>1617</cp:revision>
  <cp:lastPrinted>2017-08-11T21:19:39Z</cp:lastPrinted>
  <dcterms:created xsi:type="dcterms:W3CDTF">2017-01-05T16:19:17Z</dcterms:created>
  <dcterms:modified xsi:type="dcterms:W3CDTF">2022-11-15T15:58:31Z</dcterms:modified>
</cp:coreProperties>
</file>