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83" r:id="rId4"/>
    <p:sldId id="272" r:id="rId5"/>
    <p:sldId id="278" r:id="rId6"/>
    <p:sldId id="279" r:id="rId7"/>
    <p:sldId id="277" r:id="rId8"/>
    <p:sldId id="287" r:id="rId9"/>
    <p:sldId id="286" r:id="rId10"/>
    <p:sldId id="266" r:id="rId11"/>
    <p:sldId id="267" r:id="rId12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79"/>
            <p14:sldId id="277"/>
            <p14:sldId id="287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714" autoAdjust="0"/>
  </p:normalViewPr>
  <p:slideViewPr>
    <p:cSldViewPr snapToGrid="0" showGuides="1">
      <p:cViewPr varScale="1">
        <p:scale>
          <a:sx n="108" d="100"/>
          <a:sy n="108" d="100"/>
        </p:scale>
        <p:origin x="828" y="12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2050" name="Imagen 2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E7FFFF"/>
              </a:clrFrom>
              <a:clrTo>
                <a:srgbClr val="E7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5" y="5894532"/>
            <a:ext cx="682562" cy="6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9790" y="0"/>
            <a:ext cx="3829792" cy="6858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19" y="3673498"/>
            <a:ext cx="1158875" cy="127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12/07/2023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12/07/2023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12/07/2023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12/07/2023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12/07/2023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12/07/2023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061518" y="1258524"/>
            <a:ext cx="8708566" cy="5599476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</a:t>
            </a:r>
            <a:r>
              <a:rPr lang="es-ES" sz="4800" b="1" smtClean="0">
                <a:ln w="28575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JUNIO </a:t>
            </a:r>
            <a:r>
              <a:rPr lang="es-ES" sz="4800" b="1" dirty="0" smtClean="0">
                <a:ln w="28575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ES" sz="4800" b="1" dirty="0">
              <a:ln w="28575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933950" y="459494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 smtClean="0"/>
              <a:t>INDECA</a:t>
            </a:r>
          </a:p>
          <a:p>
            <a:r>
              <a:rPr lang="es-GT" dirty="0" smtClean="0"/>
              <a:t>INSTITUTO NACIONAL DE COMERCIALIZACIÓN AGRÍCOLA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64007" y="21579"/>
            <a:ext cx="852799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junio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 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414815"/>
              </p:ext>
            </p:extLst>
          </p:nvPr>
        </p:nvGraphicFramePr>
        <p:xfrm>
          <a:off x="3709486" y="1754493"/>
          <a:ext cx="8437033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77641"/>
                <a:gridCol w="1620252"/>
                <a:gridCol w="1726272"/>
                <a:gridCol w="1739972"/>
                <a:gridCol w="1272896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Fuente</a:t>
                      </a:r>
                      <a:r>
                        <a:rPr lang="es-ES_tradnl" sz="2000" baseline="0" noProof="0" dirty="0" smtClean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 smtClean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17,000,000.00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17,000,000.00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6,502,372.00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38.25%</a:t>
                      </a:r>
                      <a:endParaRPr lang="es-ES_tradnl" sz="1600" b="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31 Ingresos</a:t>
                      </a:r>
                      <a:r>
                        <a:rPr lang="es-ES_tradnl" sz="1600" baseline="0" noProof="0" dirty="0" smtClean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129,646.84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25.93%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32</a:t>
                      </a:r>
                      <a:r>
                        <a:rPr lang="es-ES_tradnl" sz="1600" baseline="0" noProof="0" dirty="0" smtClean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100%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8,632,018.84</a:t>
                      </a:r>
                      <a:endParaRPr lang="es-ES_tradnl" sz="16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vigente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44.27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5387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1763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INDECA 2023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083782" y="5512359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29.07%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Percibido</a:t>
            </a:r>
            <a:r>
              <a:rPr lang="es-ES" sz="200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00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65.68 %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0496989"/>
              </p:ext>
            </p:extLst>
          </p:nvPr>
        </p:nvGraphicFramePr>
        <p:xfrm>
          <a:off x="3681762" y="1641313"/>
          <a:ext cx="8510237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/>
                <a:gridCol w="2539969"/>
                <a:gridCol w="19045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9,402,600.00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3,812,667.33</a:t>
                      </a:r>
                      <a:endParaRPr lang="es-E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6,237,955.00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1,263,215.36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1,526,445.00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355,273.36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Propiedad,</a:t>
                      </a:r>
                      <a:r>
                        <a:rPr lang="es-ES_tradnl" sz="1600" baseline="0" noProof="0" dirty="0" smtClean="0"/>
                        <a:t> Planta y Equipo </a:t>
                      </a:r>
                      <a:r>
                        <a:rPr lang="es-ES_tradnl" sz="1600" noProof="0" dirty="0" smtClean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1,162,000.00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67,657.00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955,000.00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170,055.57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 smtClean="0"/>
                        <a:t>Asig</a:t>
                      </a:r>
                      <a:r>
                        <a:rPr lang="es-ES_tradnl" sz="1600" b="0" baseline="0" noProof="0" dirty="0" smtClean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216,000.00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5,669,368.62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4841" y="0"/>
            <a:ext cx="8987160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422181"/>
              </p:ext>
            </p:extLst>
          </p:nvPr>
        </p:nvGraphicFramePr>
        <p:xfrm>
          <a:off x="3204840" y="905672"/>
          <a:ext cx="8987161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8748"/>
                <a:gridCol w="1946700"/>
                <a:gridCol w="1642507"/>
                <a:gridCol w="1794603"/>
                <a:gridCol w="1794603"/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1,497.34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11,964.30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1,348.36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14,810.00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1,107.70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13,263.57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1,328.90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15,700.17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2,057.58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13,961.13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1,308.94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17,327.65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1,802.55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17,574.62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1,302.97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20,680.14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2,124.25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17,650.82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1,301.13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21,076.20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1,527.92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17,387.08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1,221.12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20,136.12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1,686.22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15,300.25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1,301.90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18,288.38</a:t>
                      </a:r>
                      <a:endParaRPr lang="es-ES" sz="1400" b="1" kern="120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10,117.34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91,801.52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7,811.42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MX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109,730.28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91.44%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54572" y="0"/>
            <a:ext cx="877010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862703"/>
              </p:ext>
            </p:extLst>
          </p:nvPr>
        </p:nvGraphicFramePr>
        <p:xfrm>
          <a:off x="3154572" y="1321451"/>
          <a:ext cx="8770104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69997"/>
                <a:gridCol w="2900107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13.70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172.62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72.05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625.15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526.03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179.81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121.88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59.51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13.14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1,783.90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77309" y="0"/>
            <a:ext cx="889461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499298"/>
              </p:ext>
            </p:extLst>
          </p:nvPr>
        </p:nvGraphicFramePr>
        <p:xfrm>
          <a:off x="3177310" y="1321451"/>
          <a:ext cx="8894616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3335"/>
                <a:gridCol w="2941281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122.75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1,153.20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152.56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3,306.81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289.87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120.84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9,728.99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137.61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15,018.26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89219" y="0"/>
            <a:ext cx="886423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 de junio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645011"/>
              </p:ext>
            </p:extLst>
          </p:nvPr>
        </p:nvGraphicFramePr>
        <p:xfrm>
          <a:off x="3189218" y="3002446"/>
          <a:ext cx="8864237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33002"/>
                <a:gridCol w="2931235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1,081.11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1,081.11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3177" y="0"/>
            <a:ext cx="8898750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30322"/>
              </p:ext>
            </p:extLst>
          </p:nvPr>
        </p:nvGraphicFramePr>
        <p:xfrm>
          <a:off x="3173176" y="1260986"/>
          <a:ext cx="8898751" cy="50540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6102"/>
                <a:gridCol w="29426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406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591.24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1,824.48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949.43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5,007.05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2,814.64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889.65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5,145.53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807.98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292.75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18,292.74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MAGA y Programa Mundial de Alimentos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933854"/>
              </p:ext>
            </p:extLst>
          </p:nvPr>
        </p:nvGraphicFramePr>
        <p:xfrm>
          <a:off x="3166279" y="1117600"/>
          <a:ext cx="8840994" cy="5142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/>
                <a:gridCol w="29235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1.31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3.51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6.80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4.08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29.43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421374"/>
              </p:ext>
            </p:extLst>
          </p:nvPr>
        </p:nvGraphicFramePr>
        <p:xfrm>
          <a:off x="3166279" y="1117600"/>
          <a:ext cx="8840994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/>
                <a:gridCol w="29235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696.29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2,601.28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1,093.62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4,298.79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3,587.93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1,039.45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2,878.98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611.36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273.25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17,080.93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5514" y="9236"/>
            <a:ext cx="8859467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212091"/>
              </p:ext>
            </p:extLst>
          </p:nvPr>
        </p:nvGraphicFramePr>
        <p:xfrm>
          <a:off x="3175514" y="2492811"/>
          <a:ext cx="8859467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29809"/>
                <a:gridCol w="2929658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77.49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14603</TotalTime>
  <Words>501</Words>
  <Application>Microsoft Office PowerPoint</Application>
  <PresentationFormat>Panorámica</PresentationFormat>
  <Paragraphs>287</Paragraphs>
  <Slides>11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2023</vt:lpstr>
      <vt:lpstr>Convenio Ministerio de Agricultura, Ganadería y Alimentación con el Programa Mundial de Alimentos Existencia de  producto alimentario al 30 de junio de 2023</vt:lpstr>
      <vt:lpstr>Ministerio de Agricultura, Ganadería y Alimentación  Dirección de Asistencia Alimentaria Existencia de  producto alimentario al 30 de junio de 2023</vt:lpstr>
      <vt:lpstr>Ministerio de  Desarrollo Social Existencia de producto alimentario al 30 de junio de 2023</vt:lpstr>
      <vt:lpstr>Convenio Ministerio de Agricultura, Ganadería y Alimentación con el Programa Mundial de Alimentos Recepción de alimentos   enero - junio 2023</vt:lpstr>
      <vt:lpstr>Convenio MAGA y Programa Mundial de Alimentos Despacho de alimentos   enero a junio del 2023</vt:lpstr>
      <vt:lpstr>Ministerio de Agricultura, Ganadería y Alimentación  Despacho de alimentos   enero - junio del 2023</vt:lpstr>
      <vt:lpstr>Ministerio de Desarrollo Social Despacho de alimentos  enero - junio de 2023</vt:lpstr>
      <vt:lpstr>Presupuesto del INDECA 2023 Ingresos por fuente de financiamiento enero – junio de 2023 </vt:lpstr>
      <vt:lpstr>Presupuesto del INDECA 2023 Instituto Nacional de Comercialización Agrícola Egresos por grupo de gasto   enero – junio de 2023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1762</cp:revision>
  <cp:lastPrinted>2017-08-11T21:19:39Z</cp:lastPrinted>
  <dcterms:created xsi:type="dcterms:W3CDTF">2017-01-05T16:19:17Z</dcterms:created>
  <dcterms:modified xsi:type="dcterms:W3CDTF">2023-07-12T16:50:51Z</dcterms:modified>
</cp:coreProperties>
</file>