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8" r:id="rId3"/>
    <p:sldId id="283" r:id="rId4"/>
    <p:sldId id="272" r:id="rId5"/>
    <p:sldId id="278" r:id="rId6"/>
    <p:sldId id="279" r:id="rId7"/>
    <p:sldId id="288" r:id="rId8"/>
    <p:sldId id="277" r:id="rId9"/>
    <p:sldId id="287" r:id="rId10"/>
    <p:sldId id="286" r:id="rId11"/>
    <p:sldId id="266" r:id="rId12"/>
    <p:sldId id="267" r:id="rId13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72"/>
            <p14:sldId id="278"/>
            <p14:sldId id="279"/>
            <p14:sldId id="288"/>
            <p14:sldId id="277"/>
            <p14:sldId id="287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4714" autoAdjust="0"/>
  </p:normalViewPr>
  <p:slideViewPr>
    <p:cSldViewPr snapToGrid="0" showGuides="1">
      <p:cViewPr varScale="1">
        <p:scale>
          <a:sx n="107" d="100"/>
          <a:sy n="107" d="100"/>
        </p:scale>
        <p:origin x="948" y="114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10/01/2024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10/01/2024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5038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353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233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2905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10/01/2024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2050" name="Imagen 2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E7FFFF"/>
              </a:clrFrom>
              <a:clrTo>
                <a:srgbClr val="E7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5" y="5894532"/>
            <a:ext cx="682562" cy="63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GT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9790" y="0"/>
            <a:ext cx="3829792" cy="68580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919" y="3673498"/>
            <a:ext cx="1158875" cy="1273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10/01/2024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10/01/2024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10/01/2024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10/01/2024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10/01/2024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10/01/2024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10/01/2024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10/01/2024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10/01/2024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10/01/2024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10/01/2024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061518" y="1258524"/>
            <a:ext cx="8708566" cy="5599476"/>
          </a:xfrm>
          <a:prstGeom prst="rect">
            <a:avLst/>
          </a:prstGeom>
          <a:solidFill>
            <a:schemeClr val="lt1">
              <a:alpha val="64000"/>
            </a:schemeClr>
          </a:solidFill>
          <a:ln w="762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ctr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EJECUCIÓN FÍSICA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FINANCIERA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DICIEMBRE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2023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933950" y="459494"/>
            <a:ext cx="552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/>
              <a:t>INDECA</a:t>
            </a:r>
          </a:p>
          <a:p>
            <a:r>
              <a:rPr lang="es-GT" dirty="0"/>
              <a:t>INSTITUTO NACIONAL DE COMERCIALIZACIÓN AGRÍCOLA</a:t>
            </a:r>
          </a:p>
        </p:txBody>
      </p:sp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75514" y="9236"/>
            <a:ext cx="8859467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– diciembre de 2023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715288"/>
              </p:ext>
            </p:extLst>
          </p:nvPr>
        </p:nvGraphicFramePr>
        <p:xfrm>
          <a:off x="3175514" y="2492811"/>
          <a:ext cx="8859467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29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9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475.43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64007" y="21579"/>
            <a:ext cx="852799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2023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– noviembre de 2023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11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5802021"/>
              </p:ext>
            </p:extLst>
          </p:nvPr>
        </p:nvGraphicFramePr>
        <p:xfrm>
          <a:off x="3709486" y="1754493"/>
          <a:ext cx="8437033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77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2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6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99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8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Fuente</a:t>
                      </a:r>
                      <a:r>
                        <a:rPr lang="es-ES_tradnl" sz="2000" baseline="0" noProof="0" dirty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12,522,504.00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73.66%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31 Ingresos</a:t>
                      </a:r>
                      <a:r>
                        <a:rPr lang="es-ES_tradnl" sz="1600" baseline="0" noProof="0" dirty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209,763.49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41.95%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32</a:t>
                      </a:r>
                      <a:r>
                        <a:rPr lang="es-ES_tradnl" sz="1600" baseline="0" noProof="0" dirty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100%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14,732,267.49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 75.55 %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75387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(Valores expresados en Quetzales)</a:t>
            </a:r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81763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2023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noviembre de 2023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12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5083782" y="5512359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   57.49%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Percibido: 76.10%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6067686"/>
              </p:ext>
            </p:extLst>
          </p:nvPr>
        </p:nvGraphicFramePr>
        <p:xfrm>
          <a:off x="3681762" y="1641313"/>
          <a:ext cx="8510237" cy="37535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9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4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111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49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Servicios</a:t>
                      </a:r>
                      <a:r>
                        <a:rPr lang="es-ES_tradnl" sz="1600" baseline="0" noProof="0" dirty="0"/>
                        <a:t> Personales   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9,447,400.00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7,018,744.25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3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Servicios NO Personales   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5,972,955.00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2,406,935.44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093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Materiales y Suministros</a:t>
                      </a:r>
                      <a:r>
                        <a:rPr lang="es-ES_tradnl" sz="1600" baseline="0" noProof="0" dirty="0"/>
                        <a:t>   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1,586,645.00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693,132.07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156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Propiedad,</a:t>
                      </a:r>
                      <a:r>
                        <a:rPr lang="es-ES_tradnl" sz="1600" baseline="0" noProof="0" dirty="0"/>
                        <a:t> Planta y Equipo </a:t>
                      </a:r>
                      <a:r>
                        <a:rPr lang="es-ES_tradnl" sz="1600" noProof="0" dirty="0"/>
                        <a:t>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1,212,000.00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911,670.00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Transferencias</a:t>
                      </a:r>
                      <a:r>
                        <a:rPr lang="es-ES_tradnl" sz="1600" baseline="0" noProof="0" dirty="0"/>
                        <a:t> Corrientes   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955,000.00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179,705.22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/>
                        <a:t>Asig</a:t>
                      </a:r>
                      <a:r>
                        <a:rPr lang="es-ES_tradnl" sz="1600" b="0" baseline="0" noProof="0" dirty="0"/>
                        <a:t>naciones Globales    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326,000.00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92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11,210,686.98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4841" y="0"/>
            <a:ext cx="8987160" cy="897343"/>
          </a:xfr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diarias, promedio mensual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manejo de alimentos en bodegas  del INDECA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2023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617813"/>
              </p:ext>
            </p:extLst>
          </p:nvPr>
        </p:nvGraphicFramePr>
        <p:xfrm>
          <a:off x="3204840" y="905672"/>
          <a:ext cx="8987161" cy="59523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8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25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46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46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PMA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MAGA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MIDES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1,497.34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11,964.30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1,348.36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14,810.00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1,107.70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13,263.57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1,328.90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15,700.17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2,057.58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13,961.13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1,308.94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17,327.65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1,802.55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17,574.62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1,302.97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20,680.14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2,124.25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17,650.82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1,301.13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21,076.20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Junio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1,527.92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17,387.08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1,221.12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20,136.12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Julio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574.59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14,285.32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1,081.11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15,941.02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Agosto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48.79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11,434.70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1,081.11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12,564.60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Septiembre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139.57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6,284.04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1,079.28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7,502.89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Octubre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198.10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4,876.02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1, 072.30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6,146.42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Noviembre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831.62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3,935.94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1,145.57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5,913.13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Diciembre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306.39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3,837.70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1,929.23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6,073.32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32109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ANUAL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1,018.03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11,371.27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1,266.67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13,655.97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12,216.40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136,455.24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15,200.02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GT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163,871.66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200,000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81.94%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54572" y="0"/>
            <a:ext cx="8770104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31 de diciembre de 2023 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176637"/>
              </p:ext>
            </p:extLst>
          </p:nvPr>
        </p:nvGraphicFramePr>
        <p:xfrm>
          <a:off x="3154572" y="1321451"/>
          <a:ext cx="8770104" cy="50983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69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0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69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0.22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00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0.89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77309" y="0"/>
            <a:ext cx="889461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31 de diciembre de 2023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391328"/>
              </p:ext>
            </p:extLst>
          </p:nvPr>
        </p:nvGraphicFramePr>
        <p:xfrm>
          <a:off x="3177310" y="1321451"/>
          <a:ext cx="8894616" cy="48508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53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1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39.82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410.97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3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54.85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732.60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58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129.35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83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54.85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73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1,911.27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49.36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24.90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3,407.95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699518" y="6569778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89219" y="0"/>
            <a:ext cx="886423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31 de diciembre de 2023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260733"/>
              </p:ext>
            </p:extLst>
          </p:nvPr>
        </p:nvGraphicFramePr>
        <p:xfrm>
          <a:off x="3189218" y="3002446"/>
          <a:ext cx="8864237" cy="15428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33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1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2,181.79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2,181.79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73177" y="0"/>
            <a:ext cx="8898750" cy="117185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diciembre 2023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416572"/>
              </p:ext>
            </p:extLst>
          </p:nvPr>
        </p:nvGraphicFramePr>
        <p:xfrm>
          <a:off x="3173176" y="1260986"/>
          <a:ext cx="8898751" cy="505401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56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2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06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701.96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2,555.27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1,041.15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6,046.79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 de maíz nixtamalizada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3,433.08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992.03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7,170.25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897.32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366.26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23,204.12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89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73177" y="0"/>
            <a:ext cx="8898750" cy="117185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diciembre 2023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358594"/>
              </p:ext>
            </p:extLst>
          </p:nvPr>
        </p:nvGraphicFramePr>
        <p:xfrm>
          <a:off x="3173176" y="2704304"/>
          <a:ext cx="8898751" cy="95833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56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2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06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1,998.62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95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66279" y="0"/>
            <a:ext cx="8840994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MAGA y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– diciembre del 2023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446157"/>
              </p:ext>
            </p:extLst>
          </p:nvPr>
        </p:nvGraphicFramePr>
        <p:xfrm>
          <a:off x="3166279" y="1117600"/>
          <a:ext cx="8840994" cy="56570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17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3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2.03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5.78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11.34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5.78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1.80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11.34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1.44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41.95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45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66279" y="0"/>
            <a:ext cx="8840994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– diciembre del 2023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775926"/>
              </p:ext>
            </p:extLst>
          </p:nvPr>
        </p:nvGraphicFramePr>
        <p:xfrm>
          <a:off x="3166279" y="1117600"/>
          <a:ext cx="8840994" cy="56570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17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3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903.12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4,746.02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1,409.92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8,559.39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4,890.93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1,387.70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12,848.70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846.66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340.28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35,932.72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16572</TotalTime>
  <Words>659</Words>
  <Application>Microsoft Office PowerPoint</Application>
  <PresentationFormat>Panorámica</PresentationFormat>
  <Paragraphs>297</Paragraphs>
  <Slides>12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2023</vt:lpstr>
      <vt:lpstr>Convenio Ministerio de Agricultura, Ganadería y Alimentación con el Programa Mundial de Alimentos Existencia de  producto alimentario al 31 de diciembre de 2023 </vt:lpstr>
      <vt:lpstr>Ministerio de Agricultura, Ganadería y Alimentación  Dirección de Asistencia Alimentaria Existencia de  producto alimentario al 31 de diciembre de 2023</vt:lpstr>
      <vt:lpstr>Ministerio de  Desarrollo Social Existencia de producto alimentario al 31 de diciembre de 2023</vt:lpstr>
      <vt:lpstr>Convenio Ministerio de Agricultura, Ganadería y Alimentación con el Programa Mundial de Alimentos Recepción de alimentos   enero – diciembre 2023</vt:lpstr>
      <vt:lpstr>Ministerio de Desarrollo Social Recepción de alimentos   enero – diciembre 2023</vt:lpstr>
      <vt:lpstr>Convenio MAGA y Programa Mundial de Alimentos Despacho de alimentos   enero – diciembre del 2023</vt:lpstr>
      <vt:lpstr>Ministerio de Agricultura, Ganadería y Alimentación Dirección de Asistencia Alimentaria  Despacho de alimentos   enero – diciembre del 2023</vt:lpstr>
      <vt:lpstr>Ministerio de Desarrollo Social Despacho de alimentos  enero – diciembre de 2023</vt:lpstr>
      <vt:lpstr>Presupuesto del INDECA 2023 Ingresos por fuente de financiamiento enero – noviembre de 2023 </vt:lpstr>
      <vt:lpstr>Presupuesto del INDECA 2023 Instituto Nacional de Comercialización Agrícola Egresos por grupo de gasto   enero – noviembre de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 Calderon</cp:lastModifiedBy>
  <cp:revision>1858</cp:revision>
  <cp:lastPrinted>2017-08-11T21:19:39Z</cp:lastPrinted>
  <dcterms:created xsi:type="dcterms:W3CDTF">2017-01-05T16:19:17Z</dcterms:created>
  <dcterms:modified xsi:type="dcterms:W3CDTF">2024-01-10T16:21:30Z</dcterms:modified>
</cp:coreProperties>
</file>