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8" r:id="rId3"/>
    <p:sldId id="283" r:id="rId4"/>
    <p:sldId id="272" r:id="rId5"/>
    <p:sldId id="278" r:id="rId6"/>
    <p:sldId id="287" r:id="rId7"/>
    <p:sldId id="288" r:id="rId8"/>
    <p:sldId id="286" r:id="rId9"/>
    <p:sldId id="266" r:id="rId10"/>
    <p:sldId id="267" r:id="rId11"/>
  </p:sldIdLst>
  <p:sldSz cx="12192000" cy="6858000"/>
  <p:notesSz cx="6858000" cy="93138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7209B8F-0D8E-4635-BCC2-5E37B78FE232}">
          <p14:sldIdLst>
            <p14:sldId id="256"/>
            <p14:sldId id="268"/>
            <p14:sldId id="283"/>
            <p14:sldId id="272"/>
            <p14:sldId id="278"/>
            <p14:sldId id="287"/>
            <p14:sldId id="288"/>
            <p14:sldId id="286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1972" autoAdjust="0"/>
  </p:normalViewPr>
  <p:slideViewPr>
    <p:cSldViewPr snapToGrid="0" showGuides="1">
      <p:cViewPr varScale="1">
        <p:scale>
          <a:sx n="104" d="100"/>
          <a:sy n="104" d="100"/>
        </p:scale>
        <p:origin x="1068" y="108"/>
      </p:cViewPr>
      <p:guideLst>
        <p:guide orient="horz" pos="2160"/>
        <p:guide pos="38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66"/>
    </p:cViewPr>
  </p:sorterViewPr>
  <p:notesViewPr>
    <p:cSldViewPr snapToGrid="0" showGuides="1">
      <p:cViewPr varScale="1">
        <p:scale>
          <a:sx n="85" d="100"/>
          <a:sy n="85" d="100"/>
        </p:scale>
        <p:origin x="26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195C1-D601-4B0B-A5E8-D44D40101967}" type="datetimeFigureOut">
              <a:rPr lang="es-ES" smtClean="0"/>
              <a:t>20/09/2024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A706C-C6A8-4F67-A696-F23EEBCCA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690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F9843A-DD9D-405E-904D-F72D642C8D97}" type="datetimeFigureOut">
              <a:rPr lang="es-ES" smtClean="0"/>
              <a:t>20/09/2024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1952F3-5C1C-472C-B810-889AADF661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33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426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195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6076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756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1290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89259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0478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482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093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2F604A02-9616-4BC2-A5FF-578E0B64FB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1" r="10152" b="37125"/>
          <a:stretch/>
        </p:blipFill>
        <p:spPr>
          <a:xfrm>
            <a:off x="57575" y="5370483"/>
            <a:ext cx="2621194" cy="143716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5" indent="0" algn="ctr">
              <a:buNone/>
              <a:defRPr sz="2000"/>
            </a:lvl2pPr>
            <a:lvl3pPr marL="914388" indent="0" algn="ctr">
              <a:buNone/>
              <a:defRPr sz="1801"/>
            </a:lvl3pPr>
            <a:lvl4pPr marL="1371583" indent="0" algn="ctr">
              <a:buNone/>
              <a:defRPr sz="1600"/>
            </a:lvl4pPr>
            <a:lvl5pPr marL="1828777" indent="0" algn="ctr">
              <a:buNone/>
              <a:defRPr sz="1600"/>
            </a:lvl5pPr>
            <a:lvl6pPr marL="2285972" indent="0" algn="ctr">
              <a:buNone/>
              <a:defRPr sz="1600"/>
            </a:lvl6pPr>
            <a:lvl7pPr marL="2743165" indent="0" algn="ctr">
              <a:buNone/>
              <a:defRPr sz="1600"/>
            </a:lvl7pPr>
            <a:lvl8pPr marL="3200360" indent="0" algn="ctr">
              <a:buNone/>
              <a:defRPr sz="1600"/>
            </a:lvl8pPr>
            <a:lvl9pPr marL="3657555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1E8-FA3E-4C72-B8B3-63559C12F5E2}" type="datetime1">
              <a:rPr lang="es-ES" smtClean="0"/>
              <a:t>20/09/2024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181476" y="6492880"/>
            <a:ext cx="2743200" cy="365125"/>
          </a:xfrm>
        </p:spPr>
        <p:txBody>
          <a:bodyPr/>
          <a:lstStyle>
            <a:lvl1pPr>
              <a:defRPr sz="1401" b="1" cap="none" spc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fld id="{E1471642-554C-4129-AACD-A60A5C1E4227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GT"/>
          </a:p>
        </p:txBody>
      </p:sp>
      <p:pic>
        <p:nvPicPr>
          <p:cNvPr id="13" name="Imagen 12" descr="Texto&#10;&#10;Descripción generada con confianza muy alta">
            <a:extLst>
              <a:ext uri="{FF2B5EF4-FFF2-40B4-BE49-F238E27FC236}">
                <a16:creationId xmlns:a16="http://schemas.microsoft.com/office/drawing/2014/main" id="{1D02273E-D3D8-42CB-85CD-6A2BEFD2A103}"/>
              </a:ext>
            </a:extLst>
          </p:cNvPr>
          <p:cNvPicPr/>
          <p:nvPr userDrawn="1"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540"/>
          <a:stretch/>
        </p:blipFill>
        <p:spPr bwMode="auto">
          <a:xfrm>
            <a:off x="109055" y="338900"/>
            <a:ext cx="2304622" cy="176698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1FB0AA8-D088-428F-BB37-3ECDA3365BD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0" y="3664808"/>
            <a:ext cx="2621195" cy="200310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3" name="Rectángulo 22">
            <a:extLst>
              <a:ext uri="{FF2B5EF4-FFF2-40B4-BE49-F238E27FC236}">
                <a16:creationId xmlns:a16="http://schemas.microsoft.com/office/drawing/2014/main" id="{6DCCF024-B48F-4D5C-8ADC-94FAB10C2F2C}"/>
              </a:ext>
            </a:extLst>
          </p:cNvPr>
          <p:cNvSpPr/>
          <p:nvPr userDrawn="1"/>
        </p:nvSpPr>
        <p:spPr>
          <a:xfrm>
            <a:off x="2663141" y="0"/>
            <a:ext cx="203688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81E561C1-CDD5-4E78-B06D-D91E8A41574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6" y="2180657"/>
            <a:ext cx="2557100" cy="19178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74708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4A94-AD3F-4F1A-BFFC-49BD08E9D6B0}" type="datetime1">
              <a:rPr lang="es-ES" smtClean="0"/>
              <a:t>20/09/2024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4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3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708-962F-4063-9A72-D58CF172A42D}" type="datetime1">
              <a:rPr lang="es-ES" smtClean="0"/>
              <a:t>20/09/2024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51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934D6-72CB-4035-BB1E-841E95607CD7}" type="datetime1">
              <a:rPr lang="es-ES" smtClean="0"/>
              <a:t>20/09/2024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71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2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2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8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88-2A5E-4090-8F47-FF8B518BD8B0}" type="datetime1">
              <a:rPr lang="es-ES" smtClean="0"/>
              <a:t>20/09/2024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21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664B-20E1-4255-A571-B968802F2F39}" type="datetime1">
              <a:rPr lang="es-ES" smtClean="0"/>
              <a:t>20/09/2024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34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1BF9-2ED0-4805-8B78-ED325DFBDF30}" type="datetime1">
              <a:rPr lang="es-ES" smtClean="0"/>
              <a:t>20/09/2024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32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118-A586-44BF-96DD-84616D1DA543}" type="datetime1">
              <a:rPr lang="es-ES" smtClean="0"/>
              <a:t>20/09/2024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63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A9E-6B08-4CE1-9E0E-7B93A8DD95AA}" type="datetime1">
              <a:rPr lang="es-ES" smtClean="0"/>
              <a:t>20/09/2024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04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1AF5-621F-42E7-9F69-6B7CEEEE5ED2}" type="datetime1">
              <a:rPr lang="es-ES" smtClean="0"/>
              <a:t>20/09/2024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38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5" indent="0">
              <a:buNone/>
              <a:defRPr sz="2800"/>
            </a:lvl2pPr>
            <a:lvl3pPr marL="914388" indent="0">
              <a:buNone/>
              <a:defRPr sz="2400"/>
            </a:lvl3pPr>
            <a:lvl4pPr marL="1371583" indent="0">
              <a:buNone/>
              <a:defRPr sz="2000"/>
            </a:lvl4pPr>
            <a:lvl5pPr marL="1828777" indent="0">
              <a:buNone/>
              <a:defRPr sz="2000"/>
            </a:lvl5pPr>
            <a:lvl6pPr marL="2285972" indent="0">
              <a:buNone/>
              <a:defRPr sz="2000"/>
            </a:lvl6pPr>
            <a:lvl7pPr marL="2743165" indent="0">
              <a:buNone/>
              <a:defRPr sz="2000"/>
            </a:lvl7pPr>
            <a:lvl8pPr marL="3200360" indent="0">
              <a:buNone/>
              <a:defRPr sz="2000"/>
            </a:lvl8pPr>
            <a:lvl9pPr marL="3657555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F0B8-9D5C-41A3-A800-0D6801D310DE}" type="datetime1">
              <a:rPr lang="es-ES" smtClean="0"/>
              <a:t>20/09/2024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62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2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09A81-2FEF-46AB-BB24-A9D781E4EB79}" type="datetime1">
              <a:rPr lang="es-ES" smtClean="0"/>
              <a:t>20/09/2024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88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hf hdr="0" ftr="0" dt="0"/>
  <p:txStyles>
    <p:titleStyle>
      <a:lvl1pPr algn="l" defTabSz="91438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8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0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8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3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7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88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2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4478060" y="219348"/>
            <a:ext cx="552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b="1" dirty="0"/>
              <a:t>INDECA</a:t>
            </a:r>
          </a:p>
          <a:p>
            <a:r>
              <a:rPr lang="es-GT" dirty="0"/>
              <a:t>INSTITUTO NACIONAL DE COMERCIALIZACIÓN AGRÍCOLA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966E476-3429-4846-8C74-19AA4677E429}"/>
              </a:ext>
            </a:extLst>
          </p:cNvPr>
          <p:cNvSpPr txBox="1"/>
          <p:nvPr/>
        </p:nvSpPr>
        <p:spPr>
          <a:xfrm>
            <a:off x="3343564" y="1320800"/>
            <a:ext cx="7869381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b="1" dirty="0"/>
              <a:t>Ley de Acceso a la Información Pública</a:t>
            </a:r>
          </a:p>
          <a:p>
            <a:pPr algn="ctr"/>
            <a:r>
              <a:rPr lang="es-GT" b="1" dirty="0"/>
              <a:t>Decreto 57 -2008</a:t>
            </a:r>
          </a:p>
          <a:p>
            <a:endParaRPr lang="es-GT" dirty="0"/>
          </a:p>
          <a:p>
            <a:pPr>
              <a:lnSpc>
                <a:spcPct val="150000"/>
              </a:lnSpc>
            </a:pPr>
            <a:r>
              <a:rPr lang="es-GT" dirty="0"/>
              <a:t>Actualiza: Dirección Administrativa</a:t>
            </a:r>
          </a:p>
          <a:p>
            <a:pPr>
              <a:lnSpc>
                <a:spcPct val="150000"/>
              </a:lnSpc>
            </a:pPr>
            <a:r>
              <a:rPr lang="es-GT" dirty="0"/>
              <a:t>Período: Enero – Agosto 2024</a:t>
            </a:r>
          </a:p>
          <a:p>
            <a:pPr>
              <a:lnSpc>
                <a:spcPct val="150000"/>
              </a:lnSpc>
            </a:pPr>
            <a:r>
              <a:rPr lang="es-GT" dirty="0"/>
              <a:t>Fecha de actualización: 10 de septiembre de 2024</a:t>
            </a:r>
          </a:p>
          <a:p>
            <a:pPr>
              <a:lnSpc>
                <a:spcPct val="150000"/>
              </a:lnSpc>
            </a:pPr>
            <a:r>
              <a:rPr lang="es-GT" dirty="0"/>
              <a:t>Elaborado por: Carlos Calderón – Encargado de Acceso a la Información Pública</a:t>
            </a:r>
          </a:p>
          <a:p>
            <a:pPr>
              <a:lnSpc>
                <a:spcPct val="150000"/>
              </a:lnSpc>
            </a:pPr>
            <a:r>
              <a:rPr lang="es-GT" dirty="0"/>
              <a:t>Fuente: Reportes de la Unidad de Inventario de Alimentos de la Dirección de Logística y de la Unidad de Presupuesto de la Dirección Financiera.</a:t>
            </a:r>
          </a:p>
          <a:p>
            <a:pPr>
              <a:lnSpc>
                <a:spcPct val="150000"/>
              </a:lnSpc>
            </a:pPr>
            <a:r>
              <a:rPr lang="es-GT" dirty="0"/>
              <a:t>Base legal:</a:t>
            </a:r>
          </a:p>
          <a:p>
            <a:pPr>
              <a:lnSpc>
                <a:spcPct val="150000"/>
              </a:lnSpc>
            </a:pPr>
            <a:r>
              <a:rPr lang="es-GT" dirty="0"/>
              <a:t>	Artículo 10 – Información Pública de Oficio</a:t>
            </a:r>
          </a:p>
          <a:p>
            <a:pPr>
              <a:lnSpc>
                <a:spcPct val="150000"/>
              </a:lnSpc>
            </a:pPr>
            <a:r>
              <a:rPr lang="es-GT" dirty="0"/>
              <a:t>	Numeral 29 – Otra información de utilidad o relevancia</a:t>
            </a:r>
          </a:p>
          <a:p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271006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457074" y="0"/>
            <a:ext cx="8510237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2024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Instituto Nacional de Comercialización Agrícola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Egresos por grupo de gasto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 – agosto 2024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10</a:t>
            </a:fld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4806691" y="5846547"/>
            <a:ext cx="6219531" cy="64633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Vigente: 41.43%</a:t>
            </a:r>
          </a:p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Percibido: 72.98%</a:t>
            </a: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4751572"/>
              </p:ext>
            </p:extLst>
          </p:nvPr>
        </p:nvGraphicFramePr>
        <p:xfrm>
          <a:off x="3414439" y="1755524"/>
          <a:ext cx="8510237" cy="394331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065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9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4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6163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Grupo de Gasto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Vigente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Gasto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327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Servicios</a:t>
                      </a:r>
                      <a:r>
                        <a:rPr lang="es-ES_tradnl" sz="1600" baseline="0" noProof="0" dirty="0"/>
                        <a:t> Personales             “000“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9,424,000.00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4,979,201.06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780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Servicios NO Personales      “100”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6,404,000.00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1,588,834.53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402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Materiales y Suministros</a:t>
                      </a:r>
                      <a:r>
                        <a:rPr lang="es-ES_tradnl" sz="1600" baseline="0" noProof="0" dirty="0"/>
                        <a:t>     “200”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1,667,250.00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566,550.00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832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Propiedad,</a:t>
                      </a:r>
                      <a:r>
                        <a:rPr lang="es-ES_tradnl" sz="1600" baseline="0" noProof="0" dirty="0"/>
                        <a:t> Planta y Equipo </a:t>
                      </a:r>
                      <a:r>
                        <a:rPr lang="es-ES_tradnl" sz="1600" noProof="0" dirty="0"/>
                        <a:t>“300”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500,000.00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146,676.74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665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Transferencias</a:t>
                      </a:r>
                      <a:r>
                        <a:rPr lang="es-ES_tradnl" sz="1600" baseline="0" noProof="0" dirty="0"/>
                        <a:t> Corrientes    “400”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954,750.00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797,824.43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665">
                <a:tc>
                  <a:txBody>
                    <a:bodyPr/>
                    <a:lstStyle/>
                    <a:p>
                      <a:pPr algn="l"/>
                      <a:r>
                        <a:rPr lang="es-ES_tradnl" sz="1600" b="0" noProof="0" dirty="0"/>
                        <a:t>Asig</a:t>
                      </a:r>
                      <a:r>
                        <a:rPr lang="es-ES_tradnl" sz="1600" b="0" baseline="0" noProof="0" dirty="0"/>
                        <a:t>naciones Globales          “900”</a:t>
                      </a:r>
                      <a:endParaRPr lang="es-ES_tradnl" sz="16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550,000.00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547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19,500,000.00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8,079,086.76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69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80509" y="0"/>
            <a:ext cx="8811493" cy="897343"/>
          </a:xfr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Existencias diarias, promedio mensual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manejo de alimentos en bodegas  del INDECA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Año 2024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2</a:t>
            </a:fld>
            <a:endParaRPr lang="es-E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788708"/>
              </p:ext>
            </p:extLst>
          </p:nvPr>
        </p:nvGraphicFramePr>
        <p:xfrm>
          <a:off x="3380509" y="905672"/>
          <a:ext cx="8811493" cy="595232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73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0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9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9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0822"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Mes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Institución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s-ES" sz="1600" baseline="0" dirty="0">
                          <a:solidFill>
                            <a:schemeClr val="tx1"/>
                          </a:solidFill>
                        </a:rPr>
                        <a:t> Tm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306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Convenio</a:t>
                      </a:r>
                      <a:r>
                        <a:rPr lang="es-ES" sz="1400" b="1" baseline="0" dirty="0">
                          <a:solidFill>
                            <a:schemeClr val="tx1"/>
                          </a:solidFill>
                        </a:rPr>
                        <a:t> MAGA/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PMA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MAGA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MIDES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Enero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0.88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3,126.69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2,079.13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5,206.70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Febrero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6.99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2,519.16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2,011.96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4,538.11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Marzo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1,261.01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2,976.96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2,005.25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6,243.22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Abril 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826.19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4,548.56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2,002.36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7,377.11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Mayo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2,084.69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4,840.38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2,000.96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8,926.03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Junio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1,725.97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7,130.38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2,000.48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10,856.83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Julio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1,102.95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6,325.58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1,998.83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9,427.36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Agosto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961.09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5,728.17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1,315.50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8,004.76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Septiembre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Octubre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Noviembre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Diciembre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32109">
                <a:tc>
                  <a:txBody>
                    <a:bodyPr/>
                    <a:lstStyle/>
                    <a:p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PROMEDIO DIARIO ANUAL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996.22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4,649.49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1,926.81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7,572.52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EJECUTADO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7,969.77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37,195.88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15,414.47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fontAlgn="t" latinLnBrk="0" hangingPunct="1"/>
                      <a:r>
                        <a:rPr lang="es-GT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60,580.12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Planificado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120,000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Porcentaje de avance físico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50.48%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17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241964" y="0"/>
            <a:ext cx="8682712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Ministerio de Agricultura, Ganadería y Alimentación con el Programa 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 producto alimentario al 31 de agosto de 2024 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497922"/>
              </p:ext>
            </p:extLst>
          </p:nvPr>
        </p:nvGraphicFramePr>
        <p:xfrm>
          <a:off x="3241962" y="1321451"/>
          <a:ext cx="8682713" cy="50983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1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1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698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52.88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67.55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52.65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101.31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32.51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22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69.08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91.39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33.70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19.54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000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520.61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7FA3B3FA-4DC2-4C37-B07B-B5E672861F58}"/>
              </a:ext>
            </a:extLst>
          </p:cNvPr>
          <p:cNvSpPr txBox="1"/>
          <p:nvPr/>
        </p:nvSpPr>
        <p:spPr>
          <a:xfrm>
            <a:off x="7102762" y="6492880"/>
            <a:ext cx="1890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Tm= tonelada métrica </a:t>
            </a:r>
            <a:endParaRPr lang="es-GT" sz="1400" b="1" dirty="0"/>
          </a:p>
        </p:txBody>
      </p:sp>
    </p:spTree>
    <p:extLst>
      <p:ext uri="{BB962C8B-B14F-4D97-AF65-F5344CB8AC3E}">
        <p14:creationId xmlns:p14="http://schemas.microsoft.com/office/powerpoint/2010/main" val="177306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251200" y="0"/>
            <a:ext cx="8820726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 producto alimentario al 31 de agosto de 2024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916888"/>
              </p:ext>
            </p:extLst>
          </p:nvPr>
        </p:nvGraphicFramePr>
        <p:xfrm>
          <a:off x="3251198" y="1321451"/>
          <a:ext cx="8820727" cy="48508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03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6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60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136.34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1,710.63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34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235.87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1,199.95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58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515.30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83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331.76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73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2,542.05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410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224.86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410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68.61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6,965.37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31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278909" y="0"/>
            <a:ext cx="8774546" cy="1349402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producto alimentario al 31 de agosto de 2024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440700"/>
              </p:ext>
            </p:extLst>
          </p:nvPr>
        </p:nvGraphicFramePr>
        <p:xfrm>
          <a:off x="3278909" y="3066472"/>
          <a:ext cx="8774546" cy="14788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72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1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293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93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997.42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93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997.42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79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315854" y="0"/>
            <a:ext cx="8691418" cy="1224624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PMA - MAGA/VISAN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Ingreso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- agosto 2024 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865566"/>
              </p:ext>
            </p:extLst>
          </p:nvPr>
        </p:nvGraphicFramePr>
        <p:xfrm>
          <a:off x="3315854" y="1224624"/>
          <a:ext cx="8691418" cy="493353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7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4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96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382.44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1,687.31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582.23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919126348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2,920.79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69114376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 de maíz nixtamalizada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1,588.66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748881978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 de avena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722.38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74819570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3,901.23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494292832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 y soya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673.75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081253463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158.93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676107583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12,617.71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01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315854" y="0"/>
            <a:ext cx="869141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- agosto 2024 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696678"/>
              </p:ext>
            </p:extLst>
          </p:nvPr>
        </p:nvGraphicFramePr>
        <p:xfrm>
          <a:off x="3315855" y="1117600"/>
          <a:ext cx="8691418" cy="56570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7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4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233.01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1,319.59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348.70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2,352.30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1,220.37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376.40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3,179.19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417.47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95.53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9,542.55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341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343563" y="9236"/>
            <a:ext cx="8581113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- agosto 2024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694084"/>
              </p:ext>
            </p:extLst>
          </p:nvPr>
        </p:nvGraphicFramePr>
        <p:xfrm>
          <a:off x="3343564" y="3222484"/>
          <a:ext cx="8581112" cy="10285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743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7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183.17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0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98983" y="55699"/>
            <a:ext cx="8525694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2024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Ingresos por fuente de financiamiento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– agosto 2024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9</a:t>
            </a:fld>
            <a:endParaRPr lang="es-E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4755256"/>
              </p:ext>
            </p:extLst>
          </p:nvPr>
        </p:nvGraphicFramePr>
        <p:xfrm>
          <a:off x="3398983" y="1767554"/>
          <a:ext cx="8525695" cy="384967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099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7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4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82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6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155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Fuente</a:t>
                      </a:r>
                      <a:r>
                        <a:rPr lang="es-ES_tradnl" sz="2000" baseline="0" noProof="0" dirty="0"/>
                        <a:t> de financiamiento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Asignado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Percibido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% Percibido s/vigente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5159">
                <a:tc>
                  <a:txBody>
                    <a:bodyPr/>
                    <a:lstStyle/>
                    <a:p>
                      <a:pPr marL="271463" indent="-271463" algn="l"/>
                      <a:r>
                        <a:rPr lang="es-ES_tradnl" sz="1600" noProof="0" dirty="0"/>
                        <a:t>21 Ingresos Tributarios      IVA PAZ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17,000,000.00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17,000,000.00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8,485,141.00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49.91%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37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31 Ingresos</a:t>
                      </a:r>
                      <a:r>
                        <a:rPr lang="es-ES_tradnl" sz="1600" baseline="0" noProof="0" dirty="0"/>
                        <a:t> propios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184,971.79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184.97%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061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32</a:t>
                      </a:r>
                      <a:r>
                        <a:rPr lang="es-ES_tradnl" sz="1600" baseline="0" noProof="0" dirty="0"/>
                        <a:t> Disminución de Caja y Bancos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100%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523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11,070,112.79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5136033" y="6015631"/>
            <a:ext cx="5772150" cy="36933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percibido sobre lo vigente 56.77 %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708393" y="1356507"/>
            <a:ext cx="8348257" cy="375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(Valores expresados en Quetzales)</a:t>
            </a:r>
          </a:p>
        </p:txBody>
      </p:sp>
    </p:spTree>
    <p:extLst>
      <p:ext uri="{BB962C8B-B14F-4D97-AF65-F5344CB8AC3E}">
        <p14:creationId xmlns:p14="http://schemas.microsoft.com/office/powerpoint/2010/main" val="273930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17173</TotalTime>
  <Words>644</Words>
  <Application>Microsoft Office PowerPoint</Application>
  <PresentationFormat>Panorámica</PresentationFormat>
  <Paragraphs>256</Paragraphs>
  <Slides>10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Presentación de PowerPoint</vt:lpstr>
      <vt:lpstr>Existencias diarias, promedio mensual  del manejo de alimentos en bodegas  del INDECA   Año 2024</vt:lpstr>
      <vt:lpstr>Convenio Ministerio de Agricultura, Ganadería y Alimentación con el Programa Mundial de Alimentos Existencia de  producto alimentario al 31 de agosto de 2024 </vt:lpstr>
      <vt:lpstr>Ministerio de Agricultura, Ganadería y Alimentación  Dirección de Asistencia Alimentaria Existencia de  producto alimentario al 31 de agosto de 2024</vt:lpstr>
      <vt:lpstr>Ministerio de  Desarrollo Social Existencia de producto alimentario al 31 de agosto de 2024</vt:lpstr>
      <vt:lpstr>Ministerio de Agricultura, Ganadería y Alimentación Convenio PMA - MAGA/VISAN Ingreso de alimentos  enero - agosto 2024 </vt:lpstr>
      <vt:lpstr>Ministerio de Agricultura, Ganadería y Alimentación Dirección de Asistencia Alimentaria  Despacho de alimentos   enero - agosto 2024 </vt:lpstr>
      <vt:lpstr>Ministerio de Desarrollo Social Despacho de alimentos  enero - agosto 2024</vt:lpstr>
      <vt:lpstr>Presupuesto del INDECA 2024 Ingresos por fuente de financiamiento enero – agosto 2024</vt:lpstr>
      <vt:lpstr>Presupuesto del INDECA 2024 Instituto Nacional de Comercialización Agrícola Egresos por grupo de gasto   enero – agosto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 Calderon</dc:creator>
  <cp:lastModifiedBy>Carlos Enrique Calderón Hernández</cp:lastModifiedBy>
  <cp:revision>2000</cp:revision>
  <cp:lastPrinted>2017-08-11T21:19:39Z</cp:lastPrinted>
  <dcterms:created xsi:type="dcterms:W3CDTF">2017-01-05T16:19:17Z</dcterms:created>
  <dcterms:modified xsi:type="dcterms:W3CDTF">2024-09-20T13:33:59Z</dcterms:modified>
</cp:coreProperties>
</file>