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83" r:id="rId4"/>
    <p:sldId id="272" r:id="rId5"/>
    <p:sldId id="278" r:id="rId6"/>
    <p:sldId id="287" r:id="rId7"/>
    <p:sldId id="288" r:id="rId8"/>
    <p:sldId id="286" r:id="rId9"/>
    <p:sldId id="266" r:id="rId10"/>
    <p:sldId id="267" r:id="rId11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87"/>
            <p14:sldId id="288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1972" autoAdjust="0"/>
  </p:normalViewPr>
  <p:slideViewPr>
    <p:cSldViewPr snapToGrid="0" showGuides="1">
      <p:cViewPr varScale="1">
        <p:scale>
          <a:sx n="101" d="100"/>
          <a:sy n="101" d="100"/>
        </p:scale>
        <p:origin x="1104" y="96"/>
      </p:cViewPr>
      <p:guideLst>
        <p:guide orient="horz" pos="2160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10/01/2025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10/01/2025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076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925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8F94AF4C-2970-41EF-9C59-3D404A5A2830}"/>
              </a:ext>
            </a:extLst>
          </p:cNvPr>
          <p:cNvSpPr/>
          <p:nvPr userDrawn="1"/>
        </p:nvSpPr>
        <p:spPr>
          <a:xfrm>
            <a:off x="0" y="6065239"/>
            <a:ext cx="2663140" cy="792761"/>
          </a:xfrm>
          <a:prstGeom prst="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10/01/2025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3" name="Imagen 12" descr="Texto&#10;&#10;Descripción generada con confianza muy alta">
            <a:extLst>
              <a:ext uri="{FF2B5EF4-FFF2-40B4-BE49-F238E27FC236}">
                <a16:creationId xmlns:a16="http://schemas.microsoft.com/office/drawing/2014/main" id="{1D02273E-D3D8-42CB-85CD-6A2BEFD2A103}"/>
              </a:ext>
            </a:extLst>
          </p:cNvPr>
          <p:cNvPicPr/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40"/>
          <a:stretch/>
        </p:blipFill>
        <p:spPr bwMode="auto">
          <a:xfrm>
            <a:off x="179260" y="338900"/>
            <a:ext cx="2304622" cy="176698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3" name="Rectángulo 22">
            <a:extLst>
              <a:ext uri="{FF2B5EF4-FFF2-40B4-BE49-F238E27FC236}">
                <a16:creationId xmlns:a16="http://schemas.microsoft.com/office/drawing/2014/main" id="{6DCCF024-B48F-4D5C-8ADC-94FAB10C2F2C}"/>
              </a:ext>
            </a:extLst>
          </p:cNvPr>
          <p:cNvSpPr/>
          <p:nvPr userDrawn="1"/>
        </p:nvSpPr>
        <p:spPr>
          <a:xfrm>
            <a:off x="2663141" y="0"/>
            <a:ext cx="20368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F840F4A3-6B32-43FB-BE84-25DCD5A1B0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clrChange>
              <a:clrFrom>
                <a:srgbClr val="DCE9F1"/>
              </a:clrFrom>
              <a:clrTo>
                <a:srgbClr val="DCE9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22" t="1" r="27687" b="3522"/>
          <a:stretch/>
        </p:blipFill>
        <p:spPr>
          <a:xfrm>
            <a:off x="1" y="2530823"/>
            <a:ext cx="2663140" cy="3534416"/>
          </a:xfrm>
          <a:prstGeom prst="rect">
            <a:avLst/>
          </a:prstGeom>
        </p:spPr>
      </p:pic>
      <p:sp>
        <p:nvSpPr>
          <p:cNvPr id="7" name="Elipse 6">
            <a:extLst>
              <a:ext uri="{FF2B5EF4-FFF2-40B4-BE49-F238E27FC236}">
                <a16:creationId xmlns:a16="http://schemas.microsoft.com/office/drawing/2014/main" id="{6BA8A455-6C9F-41EA-8F7E-DDB771EB6DBA}"/>
              </a:ext>
            </a:extLst>
          </p:cNvPr>
          <p:cNvSpPr/>
          <p:nvPr userDrawn="1"/>
        </p:nvSpPr>
        <p:spPr>
          <a:xfrm>
            <a:off x="881288" y="6136496"/>
            <a:ext cx="714554" cy="707366"/>
          </a:xfrm>
          <a:prstGeom prst="ellipse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10/01/2025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10/01/2025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10/01/2025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10/01/2025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10/01/2025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10/01/2025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10/01/2025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10/01/2025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10/01/2025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10/01/2025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10/01/2025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791805" y="1297730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dirty="0"/>
              <a:t>INSTITUTO NACIONAL DE COMERCIALIZACIÓN AGRÍCOLA</a:t>
            </a:r>
          </a:p>
          <a:p>
            <a:pPr algn="ctr"/>
            <a:r>
              <a:rPr lang="es-GT" b="1" dirty="0"/>
              <a:t>INDECA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966E476-3429-4846-8C74-19AA4677E429}"/>
              </a:ext>
            </a:extLst>
          </p:cNvPr>
          <p:cNvSpPr txBox="1"/>
          <p:nvPr/>
        </p:nvSpPr>
        <p:spPr>
          <a:xfrm>
            <a:off x="3619365" y="1930490"/>
            <a:ext cx="7869381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Ley de Acceso a la Información Pública</a:t>
            </a:r>
          </a:p>
          <a:p>
            <a:pPr algn="ctr"/>
            <a:r>
              <a:rPr lang="es-GT" b="1" dirty="0"/>
              <a:t>Decreto 57 -2008</a:t>
            </a:r>
          </a:p>
          <a:p>
            <a:pPr>
              <a:lnSpc>
                <a:spcPct val="150000"/>
              </a:lnSpc>
            </a:pPr>
            <a:r>
              <a:rPr lang="es-GT" dirty="0"/>
              <a:t>Actualiza: Dirección Administrativa</a:t>
            </a:r>
          </a:p>
          <a:p>
            <a:pPr>
              <a:lnSpc>
                <a:spcPct val="150000"/>
              </a:lnSpc>
            </a:pPr>
            <a:r>
              <a:rPr lang="es-GT" dirty="0"/>
              <a:t>Reporte: Ejecución Física y Financiera de Enero – Diciembre 2024</a:t>
            </a:r>
          </a:p>
          <a:p>
            <a:pPr>
              <a:lnSpc>
                <a:spcPct val="150000"/>
              </a:lnSpc>
            </a:pPr>
            <a:r>
              <a:rPr lang="es-GT" dirty="0"/>
              <a:t>Fecha de actualización</a:t>
            </a:r>
            <a:r>
              <a:rPr lang="es-GT"/>
              <a:t>: 13 </a:t>
            </a:r>
            <a:r>
              <a:rPr lang="es-GT" dirty="0"/>
              <a:t>de enero de 2025</a:t>
            </a:r>
          </a:p>
          <a:p>
            <a:pPr>
              <a:lnSpc>
                <a:spcPct val="150000"/>
              </a:lnSpc>
            </a:pPr>
            <a:r>
              <a:rPr lang="es-GT" dirty="0"/>
              <a:t>Elaborado por: Carlos Calderón – Encargado de Acceso a la Información Pública</a:t>
            </a:r>
          </a:p>
          <a:p>
            <a:pPr>
              <a:lnSpc>
                <a:spcPct val="150000"/>
              </a:lnSpc>
            </a:pPr>
            <a:r>
              <a:rPr lang="es-GT" dirty="0"/>
              <a:t>Fuente: Reportes de la Unidad de Inventario de Alimentos de la Dirección de Logística y de la Unidad de Presupuesto de la Dirección Financiera.</a:t>
            </a:r>
          </a:p>
          <a:p>
            <a:pPr>
              <a:lnSpc>
                <a:spcPct val="150000"/>
              </a:lnSpc>
            </a:pPr>
            <a:r>
              <a:rPr lang="es-GT" dirty="0"/>
              <a:t>Base legal:</a:t>
            </a:r>
          </a:p>
          <a:p>
            <a:pPr>
              <a:lnSpc>
                <a:spcPct val="150000"/>
              </a:lnSpc>
            </a:pPr>
            <a:r>
              <a:rPr lang="es-GT" dirty="0"/>
              <a:t>	Artículo 10 – Información Pública de Oficio</a:t>
            </a:r>
          </a:p>
          <a:p>
            <a:pPr>
              <a:lnSpc>
                <a:spcPct val="150000"/>
              </a:lnSpc>
            </a:pPr>
            <a:r>
              <a:rPr lang="es-GT" dirty="0"/>
              <a:t>	Numeral 29 – Otra información de utilidad o relevancia</a:t>
            </a:r>
          </a:p>
          <a:p>
            <a:endParaRPr lang="es-GT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2FDA9C7B-94BD-479D-B5F8-07BF9A530329}"/>
              </a:ext>
            </a:extLst>
          </p:cNvPr>
          <p:cNvSpPr/>
          <p:nvPr/>
        </p:nvSpPr>
        <p:spPr>
          <a:xfrm>
            <a:off x="7013877" y="211880"/>
            <a:ext cx="1080356" cy="1085850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80C5F44-4EF9-4544-83CE-204016B76B7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547" y="4144297"/>
            <a:ext cx="3186382" cy="2348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457074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2024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diciembre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4806691" y="584654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   82.45%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Percibido:80.93%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3265183"/>
              </p:ext>
            </p:extLst>
          </p:nvPr>
        </p:nvGraphicFramePr>
        <p:xfrm>
          <a:off x="3414439" y="1755524"/>
          <a:ext cx="8510237" cy="394331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9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6163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327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Servicios</a:t>
                      </a:r>
                      <a:r>
                        <a:rPr lang="es-ES_tradnl" sz="1600" baseline="0" noProof="0" dirty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9,520,000.00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8,730,960.37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780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6,363,000.00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4,599,844.34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4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Materiales y Suministros</a:t>
                      </a:r>
                      <a:r>
                        <a:rPr lang="es-ES_tradnl" sz="1600" baseline="0" noProof="0" dirty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1,587,250.00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967,550.02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83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Propiedad,</a:t>
                      </a:r>
                      <a:r>
                        <a:rPr lang="es-ES_tradnl" sz="1600" baseline="0" noProof="0" dirty="0"/>
                        <a:t> Planta y Equipo </a:t>
                      </a:r>
                      <a:r>
                        <a:rPr lang="es-ES_tradnl" sz="1600" noProof="0" dirty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444,065.64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Transferencias</a:t>
                      </a:r>
                      <a:r>
                        <a:rPr lang="es-ES_tradnl" sz="1600" baseline="0" noProof="0" dirty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979,750.00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841,595.28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/>
                        <a:t>Asig</a:t>
                      </a:r>
                      <a:r>
                        <a:rPr lang="es-ES_tradnl" sz="1600" b="0" baseline="0" noProof="0" dirty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550,000.00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493,773.40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54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16,077,789.05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380509" y="0"/>
            <a:ext cx="8811493" cy="897343"/>
          </a:xfr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diarias, promedio mensual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manejo de alimentos en bodegas  del INDECA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606495"/>
              </p:ext>
            </p:extLst>
          </p:nvPr>
        </p:nvGraphicFramePr>
        <p:xfrm>
          <a:off x="3380509" y="905672"/>
          <a:ext cx="8811493" cy="58245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73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0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PMA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MAGA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MIDES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0.88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3,126.69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2,079.13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5,206.70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6.99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2,519.16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2,011.96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4,538.11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1,261.01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2,976.96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2,005.25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6,243.22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826.19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4,548.56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2,002.36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7,377.11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2,084.69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4,840.38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2,000.96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8,926.03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Junio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1,725.97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7,130.38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2,000.48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10,856.83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Julio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1,102.95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6,325.58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1,998.83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9,427.36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Agosto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961.09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5,728.17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1,315.50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8,004.76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Septiembre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976.36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5,320.22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996.86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7,293.44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Octubre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759.92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4,497.46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995.10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6,252.48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Noviembre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3,212.49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3,752.88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1,109.78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8,075.15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Diciembre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3,004.82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8,866.27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1,874.31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13,745.40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4328">
                <a:tc>
                  <a:txBody>
                    <a:bodyPr/>
                    <a:lstStyle/>
                    <a:p>
                      <a:r>
                        <a:rPr lang="es-ES" sz="12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1,326.95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4,969.39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1,699.21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7,995.55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15,923.36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59,632.71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20,390.52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95,946.59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120,000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79.96%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41964" y="0"/>
            <a:ext cx="8682712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diciembre de 2024 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993968"/>
              </p:ext>
            </p:extLst>
          </p:nvPr>
        </p:nvGraphicFramePr>
        <p:xfrm>
          <a:off x="3241962" y="1321451"/>
          <a:ext cx="8682713" cy="50983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1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1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69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108.65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278.90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129.14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471.79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375.45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95.02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414.19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105.02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00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1,978.20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7FA3B3FA-4DC2-4C37-B07B-B5E672861F58}"/>
              </a:ext>
            </a:extLst>
          </p:cNvPr>
          <p:cNvSpPr txBox="1"/>
          <p:nvPr/>
        </p:nvSpPr>
        <p:spPr>
          <a:xfrm>
            <a:off x="7102762" y="6492880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51200" y="0"/>
            <a:ext cx="8820726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diciembre de 2024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3483"/>
              </p:ext>
            </p:extLst>
          </p:nvPr>
        </p:nvGraphicFramePr>
        <p:xfrm>
          <a:off x="3251198" y="1321451"/>
          <a:ext cx="8820727" cy="4850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03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232.37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1,071.16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267.34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2,972.63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58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491.73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83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272.99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73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6,934.33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329.04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117.27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12,688.86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78909" y="0"/>
            <a:ext cx="877454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31 de diciembre de 2024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32094"/>
              </p:ext>
            </p:extLst>
          </p:nvPr>
        </p:nvGraphicFramePr>
        <p:xfrm>
          <a:off x="3278909" y="3066472"/>
          <a:ext cx="8774546" cy="14788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72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1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1,781.14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1,781.14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15854" y="0"/>
            <a:ext cx="8691418" cy="1224624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PMA - MAGA/VISAN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diciembre 2024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993362"/>
              </p:ext>
            </p:extLst>
          </p:nvPr>
        </p:nvGraphicFramePr>
        <p:xfrm>
          <a:off x="3315854" y="1224624"/>
          <a:ext cx="8691418" cy="493353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96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862.37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3,506.96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1,166.76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919126348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7,328.65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6911437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 de maíz nixtamalizada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2,859.04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748881978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1,190.72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4819570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12,195.32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494292832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 y soya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1,255.23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081253463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348.66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676107583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30,713.72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15854" y="0"/>
            <a:ext cx="869141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– diciembre 2024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895037"/>
              </p:ext>
            </p:extLst>
          </p:nvPr>
        </p:nvGraphicFramePr>
        <p:xfrm>
          <a:off x="3315855" y="1117600"/>
          <a:ext cx="8691418" cy="481068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547.16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1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3,499.79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803.39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70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4,492.24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90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1,889.50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1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853.05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6,660.49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83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815.65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Ración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399.57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83386645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252.15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20,213.00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34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43563" y="9236"/>
            <a:ext cx="8581113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- diciembre 2024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264921"/>
              </p:ext>
            </p:extLst>
          </p:nvPr>
        </p:nvGraphicFramePr>
        <p:xfrm>
          <a:off x="3343564" y="3222484"/>
          <a:ext cx="8581112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743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399.47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398983" y="55699"/>
            <a:ext cx="852569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2024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– diciembre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5173640"/>
              </p:ext>
            </p:extLst>
          </p:nvPr>
        </p:nvGraphicFramePr>
        <p:xfrm>
          <a:off x="3398983" y="1767554"/>
          <a:ext cx="8525695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99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6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Fuente</a:t>
                      </a:r>
                      <a:r>
                        <a:rPr lang="es-ES_tradnl" sz="2000" baseline="0" noProof="0" dirty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100%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31 Ingresos</a:t>
                      </a:r>
                      <a:r>
                        <a:rPr lang="es-ES_tradnl" sz="1600" baseline="0" noProof="0" dirty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467,353.43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467.35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32</a:t>
                      </a:r>
                      <a:r>
                        <a:rPr lang="es-ES_tradnl" sz="1600" baseline="0" noProof="0" dirty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100%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19,867,353.43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vigente: 101.88%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70839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(Valores expresados en Quetzales)</a:t>
            </a:r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17477</TotalTime>
  <Words>666</Words>
  <Application>Microsoft Office PowerPoint</Application>
  <PresentationFormat>Panorámica</PresentationFormat>
  <Paragraphs>273</Paragraphs>
  <Slides>10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2024</vt:lpstr>
      <vt:lpstr>Convenio Ministerio de Agricultura, Ganadería y Alimentación con el Programa Mundial de Alimentos Existencia de  producto alimentario al 31 de diciembre de 2024 </vt:lpstr>
      <vt:lpstr>Ministerio de Agricultura, Ganadería y Alimentación  Dirección de Asistencia Alimentaria Existencia de  producto alimentario al 31 de diciembre de 2024</vt:lpstr>
      <vt:lpstr>Ministerio de  Desarrollo Social Existencia de producto alimentario al 31 de diciembre de 2024</vt:lpstr>
      <vt:lpstr>Ministerio de Agricultura, Ganadería y Alimentación Convenio PMA - MAGA/VISAN Ingreso de alimentos  enero - diciembre 2024 </vt:lpstr>
      <vt:lpstr>Ministerio de Agricultura, Ganadería y Alimentación Dirección de Asistencia Alimentaria  Despacho de alimentos   enero – diciembre 2024 </vt:lpstr>
      <vt:lpstr>Ministerio de Desarrollo Social Despacho de alimentos  enero - diciembre 2024</vt:lpstr>
      <vt:lpstr>Presupuesto del INDECA 2024 Ingresos por fuente de financiamiento enero – diciembre 2024</vt:lpstr>
      <vt:lpstr>Presupuesto del INDECA 2024 Instituto Nacional de Comercialización Agrícola Egresos por grupo de gasto   enero – diciembre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Enrique Calderón Hernández</cp:lastModifiedBy>
  <cp:revision>2089</cp:revision>
  <cp:lastPrinted>2017-08-11T21:19:39Z</cp:lastPrinted>
  <dcterms:created xsi:type="dcterms:W3CDTF">2017-01-05T16:19:17Z</dcterms:created>
  <dcterms:modified xsi:type="dcterms:W3CDTF">2025-01-10T16:58:38Z</dcterms:modified>
</cp:coreProperties>
</file>