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83" r:id="rId4"/>
    <p:sldId id="289" r:id="rId5"/>
    <p:sldId id="278" r:id="rId6"/>
    <p:sldId id="287" r:id="rId7"/>
    <p:sldId id="288" r:id="rId8"/>
    <p:sldId id="286" r:id="rId9"/>
    <p:sldId id="266" r:id="rId10"/>
    <p:sldId id="267" r:id="rId11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89"/>
            <p14:sldId id="278"/>
            <p14:sldId id="287"/>
            <p14:sldId id="288"/>
            <p14:sldId id="286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1972" autoAdjust="0"/>
  </p:normalViewPr>
  <p:slideViewPr>
    <p:cSldViewPr snapToGrid="0" showGuides="1">
      <p:cViewPr varScale="1">
        <p:scale>
          <a:sx n="87" d="100"/>
          <a:sy n="87" d="100"/>
        </p:scale>
        <p:origin x="610" y="7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7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759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25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F94AF4C-2970-41EF-9C59-3D404A5A2830}"/>
              </a:ext>
            </a:extLst>
          </p:cNvPr>
          <p:cNvSpPr/>
          <p:nvPr userDrawn="1"/>
        </p:nvSpPr>
        <p:spPr>
          <a:xfrm>
            <a:off x="0" y="6065239"/>
            <a:ext cx="2663140" cy="79276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endParaRPr lang="es-GT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11/09/2025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3" name="Imagen 12" descr="Texto&#10;&#10;Descripción generada con confianza muy alta">
            <a:extLst>
              <a:ext uri="{FF2B5EF4-FFF2-40B4-BE49-F238E27FC236}">
                <a16:creationId xmlns:a16="http://schemas.microsoft.com/office/drawing/2014/main" id="{1D02273E-D3D8-42CB-85CD-6A2BEFD2A103}"/>
              </a:ext>
            </a:extLst>
          </p:cNvPr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0"/>
          <a:stretch/>
        </p:blipFill>
        <p:spPr bwMode="auto">
          <a:xfrm>
            <a:off x="179260" y="338900"/>
            <a:ext cx="2304622" cy="1766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DCCF024-B48F-4D5C-8ADC-94FAB10C2F2C}"/>
              </a:ext>
            </a:extLst>
          </p:cNvPr>
          <p:cNvSpPr/>
          <p:nvPr userDrawn="1"/>
        </p:nvSpPr>
        <p:spPr>
          <a:xfrm>
            <a:off x="2663141" y="0"/>
            <a:ext cx="203688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40F4A3-6B32-43FB-BE84-25DCD5A1B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DCE9F1"/>
              </a:clrFrom>
              <a:clrTo>
                <a:srgbClr val="DCE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2" t="1" r="27687" b="3522"/>
          <a:stretch/>
        </p:blipFill>
        <p:spPr>
          <a:xfrm>
            <a:off x="1" y="2530823"/>
            <a:ext cx="2663140" cy="353441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56EF3AD-E53F-455C-959A-41A866EB57EC}"/>
              </a:ext>
            </a:extLst>
          </p:cNvPr>
          <p:cNvSpPr txBox="1"/>
          <p:nvPr userDrawn="1"/>
        </p:nvSpPr>
        <p:spPr>
          <a:xfrm>
            <a:off x="94891" y="6228272"/>
            <a:ext cx="2458528" cy="461665"/>
          </a:xfrm>
          <a:prstGeom prst="rect">
            <a:avLst/>
          </a:prstGeom>
          <a:noFill/>
          <a:scene3d>
            <a:camera prst="orthographicFront"/>
            <a:lightRig rig="soft" dir="t">
              <a:rot lat="0" lon="0" rev="15600000"/>
            </a:lightRig>
          </a:scene3d>
          <a:sp3d>
            <a:bevelT/>
          </a:sp3d>
        </p:spPr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es-GT" sz="2400" b="1" cap="none" spc="0" dirty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INDECA</a:t>
            </a:r>
            <a:endParaRPr lang="es-GT" b="1" cap="none" spc="0" dirty="0">
              <a:ln w="317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11/09/2025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11/09/2025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11/09/2025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11/09/2025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11/09/2025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11/09/2025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11/09/2025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11/09/2025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11/09/2025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11/09/2025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11/09/2025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91805" y="1309585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/>
              <a:t>INSTITUTO NACIONAL DE COMERCIALIZACIÓN AGRÍCOLA</a:t>
            </a:r>
          </a:p>
          <a:p>
            <a:pPr algn="ctr"/>
            <a:r>
              <a:rPr lang="es-GT" b="1" dirty="0"/>
              <a:t>INDECA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6E476-3429-4846-8C74-19AA4677E429}"/>
              </a:ext>
            </a:extLst>
          </p:cNvPr>
          <p:cNvSpPr txBox="1"/>
          <p:nvPr/>
        </p:nvSpPr>
        <p:spPr>
          <a:xfrm>
            <a:off x="3619365" y="1930490"/>
            <a:ext cx="786938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Ley de Acceso a la Información Pública</a:t>
            </a:r>
          </a:p>
          <a:p>
            <a:pPr algn="ctr"/>
            <a:r>
              <a:rPr lang="es-GT" b="1" dirty="0"/>
              <a:t>Decreto 57 -2008</a:t>
            </a:r>
          </a:p>
          <a:p>
            <a:pPr>
              <a:lnSpc>
                <a:spcPct val="150000"/>
              </a:lnSpc>
            </a:pPr>
            <a:r>
              <a:rPr lang="es-GT" dirty="0"/>
              <a:t>Actualiza: Dirección Administrativa</a:t>
            </a:r>
          </a:p>
          <a:p>
            <a:pPr>
              <a:lnSpc>
                <a:spcPct val="150000"/>
              </a:lnSpc>
            </a:pPr>
            <a:r>
              <a:rPr lang="es-GT" dirty="0"/>
              <a:t>Reporte: Ejecución Física y Financiera de agosto 2025</a:t>
            </a:r>
          </a:p>
          <a:p>
            <a:pPr>
              <a:lnSpc>
                <a:spcPct val="150000"/>
              </a:lnSpc>
            </a:pPr>
            <a:r>
              <a:rPr lang="es-GT" dirty="0"/>
              <a:t>Fecha de actualización: 12  septiembre de 2025</a:t>
            </a:r>
          </a:p>
          <a:p>
            <a:pPr>
              <a:lnSpc>
                <a:spcPct val="150000"/>
              </a:lnSpc>
            </a:pPr>
            <a:r>
              <a:rPr lang="es-GT" dirty="0"/>
              <a:t>Elaborado por: Carlos Calderón – Encargado de Acceso a la Información Pública</a:t>
            </a:r>
          </a:p>
          <a:p>
            <a:pPr>
              <a:lnSpc>
                <a:spcPct val="150000"/>
              </a:lnSpc>
            </a:pPr>
            <a:r>
              <a:rPr lang="es-GT" dirty="0"/>
              <a:t>Fuente: Reportes de la Unidad de Inventario de Alimentos de la Dirección de Logística y de la Unidad de Presupuesto de la Dirección Financiera.</a:t>
            </a:r>
          </a:p>
          <a:p>
            <a:pPr>
              <a:lnSpc>
                <a:spcPct val="150000"/>
              </a:lnSpc>
            </a:pPr>
            <a:r>
              <a:rPr lang="es-GT" dirty="0"/>
              <a:t>Base legal:</a:t>
            </a:r>
          </a:p>
          <a:p>
            <a:pPr>
              <a:lnSpc>
                <a:spcPct val="150000"/>
              </a:lnSpc>
            </a:pPr>
            <a:r>
              <a:rPr lang="es-GT" dirty="0"/>
              <a:t>	Artículo 10 – Información Pública de Oficio</a:t>
            </a:r>
          </a:p>
          <a:p>
            <a:pPr>
              <a:lnSpc>
                <a:spcPct val="150000"/>
              </a:lnSpc>
            </a:pPr>
            <a:r>
              <a:rPr lang="es-GT" dirty="0"/>
              <a:t>	Numeral 29 – Otra información de utilidad o relevancia</a:t>
            </a:r>
          </a:p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FDA9C7B-94BD-479D-B5F8-07BF9A530329}"/>
              </a:ext>
            </a:extLst>
          </p:cNvPr>
          <p:cNvSpPr/>
          <p:nvPr/>
        </p:nvSpPr>
        <p:spPr>
          <a:xfrm>
            <a:off x="7013877" y="211880"/>
            <a:ext cx="1080356" cy="108585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0C5F44-4EF9-4544-83CE-204016B76B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547" y="4144297"/>
            <a:ext cx="3186382" cy="234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457074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enero-agosto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806691" y="5846547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46.35%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</a:t>
            </a:r>
            <a:r>
              <a:rPr lang="es-ES" sz="200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Percibido:70.11% </a:t>
            </a:r>
            <a:endParaRPr lang="es-E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814994"/>
              </p:ext>
            </p:extLst>
          </p:nvPr>
        </p:nvGraphicFramePr>
        <p:xfrm>
          <a:off x="3414439" y="1755524"/>
          <a:ext cx="8510237" cy="394331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163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27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9,400,200.00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5,535,506.22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0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7,071,550.00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1,878,715.48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1,509,000.00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684,365.76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3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194,022.50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718,750.00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524,755.30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300,500.00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221,627.77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9,038,993.03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80509" y="0"/>
            <a:ext cx="8811493" cy="897343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531537"/>
              </p:ext>
            </p:extLst>
          </p:nvPr>
        </p:nvGraphicFramePr>
        <p:xfrm>
          <a:off x="3380509" y="905672"/>
          <a:ext cx="8811493" cy="58163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1,343.30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12,839.38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1,770.19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15,952.87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333.52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11,458.73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1,653.20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13,445.45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63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323.22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9,911.17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1,491.39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11,725.78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321.98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8,620.66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1,270.08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10,212.72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2,192.61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7,917.23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1,232.27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11,342.11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3,041.78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9,024.38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1,219.19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13,285.35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2,100.74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10,019.26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1,155.52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13,275.52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2,017.08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9,405.72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849.05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12,271.85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328">
                <a:tc>
                  <a:txBody>
                    <a:bodyPr/>
                    <a:lstStyle/>
                    <a:p>
                      <a:r>
                        <a:rPr lang="es-ES" sz="12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1,379.59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9,970.12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1,398.83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12,748.54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9,657.15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69,7901.81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GT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9,7914.84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GT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89,239.80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74.36%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41964" y="0"/>
            <a:ext cx="8682712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agosto de 2025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720237"/>
              </p:ext>
            </p:extLst>
          </p:nvPr>
        </p:nvGraphicFramePr>
        <p:xfrm>
          <a:off x="3241962" y="1321451"/>
          <a:ext cx="8682713" cy="49468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90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45.83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283.71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10474933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69.81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5143689"/>
                  </a:ext>
                </a:extLst>
              </a:tr>
              <a:tr h="37999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517.31</a:t>
                      </a:r>
                      <a:endParaRPr lang="es-GT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59.44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133.23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4085955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753.38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182.15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54853811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53859543"/>
                  </a:ext>
                </a:extLst>
              </a:tr>
              <a:tr h="5844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2,074.05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FA3B3FA-4DC2-4C37-B07B-B5E672861F58}"/>
              </a:ext>
            </a:extLst>
          </p:cNvPr>
          <p:cNvSpPr txBox="1"/>
          <p:nvPr/>
        </p:nvSpPr>
        <p:spPr>
          <a:xfrm>
            <a:off x="3727737" y="6373822"/>
            <a:ext cx="72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métrica:  equivale a 1,000 kilogramos, lo que equivale a 2,204.62 libras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51200" y="0"/>
            <a:ext cx="8820726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Alimentos por Acciones, 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Agosto de 2025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031875"/>
              </p:ext>
            </p:extLst>
          </p:nvPr>
        </p:nvGraphicFramePr>
        <p:xfrm>
          <a:off x="3251198" y="1321451"/>
          <a:ext cx="8820727" cy="48534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0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4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122.68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9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1,315.18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64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187.46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9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2,219.94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24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333.95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6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209.32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71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4,443.29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0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211.38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53.22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71216110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74.52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04068512"/>
                  </a:ext>
                </a:extLst>
              </a:tr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9,170.95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50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78909" y="0"/>
            <a:ext cx="877454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31 de agosto de 2025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51444"/>
              </p:ext>
            </p:extLst>
          </p:nvPr>
        </p:nvGraphicFramePr>
        <p:xfrm>
          <a:off x="3278909" y="3066472"/>
          <a:ext cx="8774546" cy="1478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7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434.12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434.12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224624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PMA - MAGA/VISAN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enero-agosto 2025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83685"/>
              </p:ext>
            </p:extLst>
          </p:nvPr>
        </p:nvGraphicFramePr>
        <p:xfrm>
          <a:off x="3315854" y="1224624"/>
          <a:ext cx="8691418" cy="49020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339.91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11692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1,997.55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612.22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13210419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3,595.64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11437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1,622.37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48881978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774.08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819570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3,392.11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94292832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761.32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6850401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221.89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76107583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13,317.09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- agosto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403560"/>
              </p:ext>
            </p:extLst>
          </p:nvPr>
        </p:nvGraphicFramePr>
        <p:xfrm>
          <a:off x="3315855" y="1117600"/>
          <a:ext cx="8691418" cy="48220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464.03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1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1,497.30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669.72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7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3,849.72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9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1,709.11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699.75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5,543.73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682.22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1,425.10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9802053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235.57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17,225.95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agosto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644018"/>
              </p:ext>
            </p:extLst>
          </p:nvPr>
        </p:nvGraphicFramePr>
        <p:xfrm>
          <a:off x="3343564" y="3222484"/>
          <a:ext cx="8581112" cy="8322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59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846.92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98983" y="55699"/>
            <a:ext cx="852569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enero-agosto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2984605"/>
              </p:ext>
            </p:extLst>
          </p:nvPr>
        </p:nvGraphicFramePr>
        <p:xfrm>
          <a:off x="3398983" y="1767554"/>
          <a:ext cx="8525695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9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10,257,272.00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60.34%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235,123.93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235.12%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12,892,395.93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vigente:  66.11%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0839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18276</TotalTime>
  <Words>676</Words>
  <Application>Microsoft Office PowerPoint</Application>
  <PresentationFormat>Panorámica</PresentationFormat>
  <Paragraphs>275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2025</vt:lpstr>
      <vt:lpstr>Convenio Ministerio de Agricultura, Ganadería y Alimentación con el Programa Mundial de Alimentos Existencia de  producto alimentario al 31 de agosto de 2025 </vt:lpstr>
      <vt:lpstr>Ministerio de Agricultura, Ganadería y Alimentación  Alimentos por Acciones, Dirección de Asistencia Alimentaria  y Asistencia Alimentaria Existencia de  producto alimentario al 31 de Agosto de 2025</vt:lpstr>
      <vt:lpstr>Ministerio de  Desarrollo Social Existencia de producto alimentario al 31 de agosto de 2025</vt:lpstr>
      <vt:lpstr>Ministerio de Agricultura, Ganadería y Alimentación Convenio PMA - MAGA/VISAN Ingreso de alimentos  enero-agosto 2025 </vt:lpstr>
      <vt:lpstr> Ministerio de Agricultura, Ganadería y Alimentación Despacho de alimentos   enero - agosto 2025</vt:lpstr>
      <vt:lpstr>Ministerio de Desarrollo Social Despacho de alimentos  enero – agosto 2025</vt:lpstr>
      <vt:lpstr>Presupuesto del INDECA 2025 Ingresos por fuente de financiamiento enero-agosto 2025</vt:lpstr>
      <vt:lpstr>Presupuesto del INDECA 2025 Instituto Nacional de Comercialización Agrícola Egresos por grupo de gasto   enero-agosto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CALDERON</cp:lastModifiedBy>
  <cp:revision>2251</cp:revision>
  <cp:lastPrinted>2017-08-11T21:19:39Z</cp:lastPrinted>
  <dcterms:created xsi:type="dcterms:W3CDTF">2017-01-05T16:19:17Z</dcterms:created>
  <dcterms:modified xsi:type="dcterms:W3CDTF">2025-09-11T20:21:39Z</dcterms:modified>
</cp:coreProperties>
</file>