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8" r:id="rId3"/>
    <p:sldId id="283" r:id="rId4"/>
    <p:sldId id="289" r:id="rId5"/>
    <p:sldId id="278" r:id="rId6"/>
    <p:sldId id="287" r:id="rId7"/>
    <p:sldId id="286" r:id="rId8"/>
    <p:sldId id="288" r:id="rId9"/>
    <p:sldId id="290" r:id="rId10"/>
    <p:sldId id="266" r:id="rId11"/>
    <p:sldId id="267" r:id="rId12"/>
  </p:sldIdLst>
  <p:sldSz cx="12192000" cy="6858000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7209B8F-0D8E-4635-BCC2-5E37B78FE232}">
          <p14:sldIdLst>
            <p14:sldId id="256"/>
            <p14:sldId id="268"/>
            <p14:sldId id="283"/>
            <p14:sldId id="289"/>
            <p14:sldId id="278"/>
            <p14:sldId id="287"/>
            <p14:sldId id="286"/>
            <p14:sldId id="288"/>
            <p14:sldId id="290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9" autoAdjust="0"/>
    <p:restoredTop sz="91972" autoAdjust="0"/>
  </p:normalViewPr>
  <p:slideViewPr>
    <p:cSldViewPr snapToGrid="0" showGuides="1">
      <p:cViewPr varScale="1">
        <p:scale>
          <a:sx n="87" d="100"/>
          <a:sy n="87" d="100"/>
        </p:scale>
        <p:origin x="610" y="72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766"/>
    </p:cViewPr>
  </p:sorterViewPr>
  <p:notesViewPr>
    <p:cSldViewPr snapToGrid="0" showGuides="1">
      <p:cViewPr varScale="1">
        <p:scale>
          <a:sx n="85" d="100"/>
          <a:sy n="85" d="100"/>
        </p:scale>
        <p:origin x="26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195C1-D601-4B0B-A5E8-D44D40101967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027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706C-C6A8-4F67-A696-F23EEBCCA9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690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F9843A-DD9D-405E-904D-F72D642C8D97}" type="datetimeFigureOut">
              <a:rPr lang="es-ES" smtClean="0"/>
              <a:t>11/11/2025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09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1952F3-5C1C-472C-B810-889AADF6616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33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426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093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958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6076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759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290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478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9259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0586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952F3-5C1C-472C-B810-889AADF6616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548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8F94AF4C-2970-41EF-9C59-3D404A5A2830}"/>
              </a:ext>
            </a:extLst>
          </p:cNvPr>
          <p:cNvSpPr/>
          <p:nvPr userDrawn="1"/>
        </p:nvSpPr>
        <p:spPr>
          <a:xfrm>
            <a:off x="0" y="6065239"/>
            <a:ext cx="2663140" cy="792761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endParaRPr lang="es-GT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C01E8-FA3E-4C72-B8B3-63559C12F5E2}" type="datetime1">
              <a:rPr lang="es-ES" smtClean="0"/>
              <a:t>11/11/2025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181476" y="6492880"/>
            <a:ext cx="2743200" cy="365125"/>
          </a:xfrm>
        </p:spPr>
        <p:txBody>
          <a:bodyPr/>
          <a:lstStyle>
            <a:lvl1pPr>
              <a:defRPr sz="1401" b="1" cap="none" spc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fld id="{E1471642-554C-4129-AACD-A60A5C1E4227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GT"/>
          </a:p>
        </p:txBody>
      </p:sp>
      <p:pic>
        <p:nvPicPr>
          <p:cNvPr id="13" name="Imagen 12" descr="Texto&#10;&#10;Descripción generada con confianza muy alta">
            <a:extLst>
              <a:ext uri="{FF2B5EF4-FFF2-40B4-BE49-F238E27FC236}">
                <a16:creationId xmlns:a16="http://schemas.microsoft.com/office/drawing/2014/main" id="{1D02273E-D3D8-42CB-85CD-6A2BEFD2A103}"/>
              </a:ext>
            </a:extLst>
          </p:cNvPr>
          <p:cNvPicPr/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540"/>
          <a:stretch/>
        </p:blipFill>
        <p:spPr bwMode="auto">
          <a:xfrm>
            <a:off x="179260" y="338900"/>
            <a:ext cx="2304622" cy="17669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6DCCF024-B48F-4D5C-8ADC-94FAB10C2F2C}"/>
              </a:ext>
            </a:extLst>
          </p:cNvPr>
          <p:cNvSpPr/>
          <p:nvPr userDrawn="1"/>
        </p:nvSpPr>
        <p:spPr>
          <a:xfrm>
            <a:off x="2663141" y="0"/>
            <a:ext cx="203688" cy="6858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F840F4A3-6B32-43FB-BE84-25DCD5A1B09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DCE9F1"/>
              </a:clrFrom>
              <a:clrTo>
                <a:srgbClr val="DCE9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22" t="1" r="27687" b="3522"/>
          <a:stretch/>
        </p:blipFill>
        <p:spPr>
          <a:xfrm>
            <a:off x="1" y="2530823"/>
            <a:ext cx="2663140" cy="3534416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56EF3AD-E53F-455C-959A-41A866EB57EC}"/>
              </a:ext>
            </a:extLst>
          </p:cNvPr>
          <p:cNvSpPr txBox="1"/>
          <p:nvPr userDrawn="1"/>
        </p:nvSpPr>
        <p:spPr>
          <a:xfrm>
            <a:off x="94891" y="6228272"/>
            <a:ext cx="2458528" cy="461665"/>
          </a:xfrm>
          <a:prstGeom prst="rect">
            <a:avLst/>
          </a:prstGeom>
          <a:noFill/>
          <a:scene3d>
            <a:camera prst="orthographicFront"/>
            <a:lightRig rig="soft" dir="t">
              <a:rot lat="0" lon="0" rev="15600000"/>
            </a:lightRig>
          </a:scene3d>
          <a:sp3d>
            <a:bevelT/>
          </a:sp3d>
        </p:spPr>
        <p:txBody>
          <a:bodyPr wrap="square" rtlCol="0">
            <a:spAutoFit/>
            <a:sp3d extrusionH="57150">
              <a:bevelT w="38100" h="38100"/>
            </a:sp3d>
          </a:bodyPr>
          <a:lstStyle/>
          <a:p>
            <a:pPr algn="ctr"/>
            <a:r>
              <a:rPr lang="es-GT" sz="2400" b="1" cap="none" spc="0" dirty="0">
                <a:ln w="317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INDECA</a:t>
            </a:r>
            <a:endParaRPr lang="es-GT" b="1" cap="none" spc="0" dirty="0">
              <a:ln w="317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08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94A94-AD3F-4F1A-BFFC-49BD08E9D6B0}" type="datetime1">
              <a:rPr lang="es-ES" smtClean="0"/>
              <a:t>11/11/2025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48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3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D708-962F-4063-9A72-D58CF172A42D}" type="datetime1">
              <a:rPr lang="es-ES" smtClean="0"/>
              <a:t>11/11/2025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951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34D6-72CB-4035-BB1E-841E95607CD7}" type="datetime1">
              <a:rPr lang="es-ES" smtClean="0"/>
              <a:t>11/11/2025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71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2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2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6F688-2A5E-4090-8F47-FF8B518BD8B0}" type="datetime1">
              <a:rPr lang="es-ES" smtClean="0"/>
              <a:t>11/11/2025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1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8664B-20E1-4255-A571-B968802F2F39}" type="datetime1">
              <a:rPr lang="es-ES" smtClean="0"/>
              <a:t>11/11/2025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834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5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1BF9-2ED0-4805-8B78-ED325DFBDF30}" type="datetime1">
              <a:rPr lang="es-ES" smtClean="0"/>
              <a:t>11/11/2025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232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C3118-A586-44BF-96DD-84616D1DA543}" type="datetime1">
              <a:rPr lang="es-ES" smtClean="0"/>
              <a:t>11/11/2025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63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AA9E-6B08-4CE1-9E0E-7B93A8DD95AA}" type="datetime1">
              <a:rPr lang="es-ES" smtClean="0"/>
              <a:t>11/11/2025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04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1AF5-621F-42E7-9F69-6B7CEEEE5ED2}" type="datetime1">
              <a:rPr lang="es-ES" smtClean="0"/>
              <a:t>11/11/2025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38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5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5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AF0B8-9D5C-41A3-A800-0D6801D310DE}" type="datetime1">
              <a:rPr lang="es-ES" smtClean="0"/>
              <a:t>11/11/2025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62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2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09A81-2FEF-46AB-BB24-A9D781E4EB79}" type="datetime1">
              <a:rPr lang="es-ES" smtClean="0"/>
              <a:t>11/11/2025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2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71642-554C-4129-AACD-A60A5C1E42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88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  <p:hf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0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8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3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7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</a:t>
            </a:fld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791805" y="1309585"/>
            <a:ext cx="552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/>
              <a:t>INSTITUTO NACIONAL DE COMERCIALIZACIÓN AGRÍCOLA</a:t>
            </a:r>
          </a:p>
          <a:p>
            <a:pPr algn="ctr"/>
            <a:r>
              <a:rPr lang="es-GT" b="1" dirty="0"/>
              <a:t>INDECA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966E476-3429-4846-8C74-19AA4677E429}"/>
              </a:ext>
            </a:extLst>
          </p:cNvPr>
          <p:cNvSpPr txBox="1"/>
          <p:nvPr/>
        </p:nvSpPr>
        <p:spPr>
          <a:xfrm>
            <a:off x="3619365" y="1930490"/>
            <a:ext cx="7869381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Ley de Acceso a la Información Pública</a:t>
            </a:r>
          </a:p>
          <a:p>
            <a:pPr algn="ctr"/>
            <a:r>
              <a:rPr lang="es-GT" b="1" dirty="0"/>
              <a:t>Decreto 57 -2008</a:t>
            </a:r>
          </a:p>
          <a:p>
            <a:pPr>
              <a:lnSpc>
                <a:spcPct val="150000"/>
              </a:lnSpc>
            </a:pPr>
            <a:r>
              <a:rPr lang="es-GT" dirty="0"/>
              <a:t>Actualiza: Dirección Administrativa</a:t>
            </a:r>
          </a:p>
          <a:p>
            <a:pPr>
              <a:lnSpc>
                <a:spcPct val="150000"/>
              </a:lnSpc>
            </a:pPr>
            <a:r>
              <a:rPr lang="es-GT" dirty="0"/>
              <a:t>Reporte: Ejecución Física y Financiera de octubre 2025</a:t>
            </a:r>
          </a:p>
          <a:p>
            <a:pPr>
              <a:lnSpc>
                <a:spcPct val="150000"/>
              </a:lnSpc>
            </a:pPr>
            <a:r>
              <a:rPr lang="es-GT" dirty="0"/>
              <a:t>Fecha de actualización:  </a:t>
            </a:r>
            <a:r>
              <a:rPr lang="es-GT"/>
              <a:t>13 de noviembre </a:t>
            </a:r>
            <a:r>
              <a:rPr lang="es-GT" dirty="0"/>
              <a:t>de 2025</a:t>
            </a:r>
          </a:p>
          <a:p>
            <a:pPr>
              <a:lnSpc>
                <a:spcPct val="150000"/>
              </a:lnSpc>
            </a:pPr>
            <a:r>
              <a:rPr lang="es-GT" dirty="0"/>
              <a:t>Elaborado por: Carlos Calderón – Encargado de Acceso a la Información Pública</a:t>
            </a:r>
          </a:p>
          <a:p>
            <a:pPr>
              <a:lnSpc>
                <a:spcPct val="150000"/>
              </a:lnSpc>
            </a:pPr>
            <a:r>
              <a:rPr lang="es-GT" dirty="0"/>
              <a:t>Fuente: Reportes de la Unidad de Inventario de Alimentos de la Dirección de Logística y de la Unidad de Presupuesto de la Dirección Financiera.</a:t>
            </a:r>
          </a:p>
          <a:p>
            <a:pPr>
              <a:lnSpc>
                <a:spcPct val="150000"/>
              </a:lnSpc>
            </a:pPr>
            <a:r>
              <a:rPr lang="es-GT" dirty="0"/>
              <a:t>Base legal:</a:t>
            </a:r>
          </a:p>
          <a:p>
            <a:pPr>
              <a:lnSpc>
                <a:spcPct val="150000"/>
              </a:lnSpc>
            </a:pPr>
            <a:r>
              <a:rPr lang="es-GT" dirty="0"/>
              <a:t>	Artículo 10 – Información Pública de Oficio</a:t>
            </a:r>
          </a:p>
          <a:p>
            <a:pPr>
              <a:lnSpc>
                <a:spcPct val="150000"/>
              </a:lnSpc>
            </a:pPr>
            <a:r>
              <a:rPr lang="es-GT" dirty="0"/>
              <a:t>	Numeral 29 – Otra información de utilidad o relevancia</a:t>
            </a:r>
          </a:p>
          <a:p>
            <a:endParaRPr lang="es-GT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2FDA9C7B-94BD-479D-B5F8-07BF9A530329}"/>
              </a:ext>
            </a:extLst>
          </p:cNvPr>
          <p:cNvSpPr/>
          <p:nvPr/>
        </p:nvSpPr>
        <p:spPr>
          <a:xfrm>
            <a:off x="7013877" y="211880"/>
            <a:ext cx="1080356" cy="108585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80C5F44-4EF9-4544-83CE-204016B76B7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2547" y="4144297"/>
            <a:ext cx="3186382" cy="234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06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398983" y="55699"/>
            <a:ext cx="8525694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2025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Ingresos por fuente de financiamiento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enero-octubre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10</a:t>
            </a:fld>
            <a:endParaRPr lang="es-ES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5136285"/>
              </p:ext>
            </p:extLst>
          </p:nvPr>
        </p:nvGraphicFramePr>
        <p:xfrm>
          <a:off x="3398983" y="1767554"/>
          <a:ext cx="8525695" cy="384967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099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4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82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62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1551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Fuente</a:t>
                      </a:r>
                      <a:r>
                        <a:rPr lang="es-ES_tradnl" sz="2000" baseline="0" noProof="0" dirty="0"/>
                        <a:t> de financiamiento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Asignado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Percibido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% Percibido s/vigente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159">
                <a:tc>
                  <a:txBody>
                    <a:bodyPr/>
                    <a:lstStyle/>
                    <a:p>
                      <a:pPr marL="271463" indent="-271463" algn="l"/>
                      <a:r>
                        <a:rPr lang="es-ES_tradnl" sz="1600" noProof="0" dirty="0"/>
                        <a:t>21 Ingresos Tributarios      IVA PAZ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17,000,000.00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13,353,636.00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78.55%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374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31 Ingresos</a:t>
                      </a:r>
                      <a:r>
                        <a:rPr lang="es-ES_tradnl" sz="1600" baseline="0" noProof="0" dirty="0"/>
                        <a:t> propios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100,000.00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298,005.94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298.01%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061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32</a:t>
                      </a:r>
                      <a:r>
                        <a:rPr lang="es-ES_tradnl" sz="1600" baseline="0" noProof="0" dirty="0"/>
                        <a:t> Disminución de Caja y Bancos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1600" noProof="0" dirty="0"/>
                        <a:t>2,400,000.00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0" noProof="0" dirty="0"/>
                        <a:t>100%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523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</a:rPr>
                        <a:t>19,500,000.00</a:t>
                      </a:r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16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16,051,641.94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s-ES_tradnl" sz="16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5136033" y="6015631"/>
            <a:ext cx="5772150" cy="36933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percibido sobre lo vigente: 82.32%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708393" y="1356507"/>
            <a:ext cx="8348257" cy="375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(Valores expresados en Quetzales)</a:t>
            </a:r>
          </a:p>
        </p:txBody>
      </p:sp>
    </p:spTree>
    <p:extLst>
      <p:ext uri="{BB962C8B-B14F-4D97-AF65-F5344CB8AC3E}">
        <p14:creationId xmlns:p14="http://schemas.microsoft.com/office/powerpoint/2010/main" val="273930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457074" y="0"/>
            <a:ext cx="8510237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Presupuesto del INDECA 2025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Instituto Nacional de Comercialización Agrícola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Egresos por grupo de gasto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enero-octubre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11</a:t>
            </a:fld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4806691" y="5846547"/>
            <a:ext cx="6219531" cy="6463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Vigente: 58.12%</a:t>
            </a:r>
          </a:p>
          <a:p>
            <a:pPr algn="ctr" defTabSz="914388">
              <a:lnSpc>
                <a:spcPct val="90000"/>
              </a:lnSpc>
              <a:spcBef>
                <a:spcPct val="0"/>
              </a:spcBef>
            </a:pP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Porcentaje de gasto sobre lo Percibido:70.61% 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388250"/>
              </p:ext>
            </p:extLst>
          </p:nvPr>
        </p:nvGraphicFramePr>
        <p:xfrm>
          <a:off x="3414439" y="1755524"/>
          <a:ext cx="8510237" cy="3943312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065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9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45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6163"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Grupo de Gasto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Vigente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noProof="0" dirty="0"/>
                        <a:t>Gasto Quetzales</a:t>
                      </a:r>
                      <a:endParaRPr lang="es-ES_tradnl" sz="20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chemeClr val="accent6">
                            <a:lumMod val="89000"/>
                          </a:schemeClr>
                        </a:gs>
                        <a:gs pos="23000">
                          <a:schemeClr val="accent6">
                            <a:lumMod val="89000"/>
                          </a:schemeClr>
                        </a:gs>
                        <a:gs pos="69000">
                          <a:schemeClr val="accent6">
                            <a:lumMod val="75000"/>
                          </a:schemeClr>
                        </a:gs>
                        <a:gs pos="97000">
                          <a:schemeClr val="accent6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327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Servicios</a:t>
                      </a:r>
                      <a:r>
                        <a:rPr lang="es-ES_tradnl" sz="1600" baseline="0" noProof="0" dirty="0"/>
                        <a:t> Personales             “000“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9,119,534.00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6,827,557.33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780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Servicios NO Personales      “100”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7,255,216.00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6,684,553.50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402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Materiales y Suministros</a:t>
                      </a:r>
                      <a:r>
                        <a:rPr lang="es-ES_tradnl" sz="1600" baseline="0" noProof="0" dirty="0"/>
                        <a:t>     “200”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1,634,000.00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863,506.32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832">
                <a:tc>
                  <a:txBody>
                    <a:bodyPr/>
                    <a:lstStyle/>
                    <a:p>
                      <a:pPr marL="266700" indent="-266700" algn="l"/>
                      <a:r>
                        <a:rPr lang="es-ES_tradnl" sz="1600" noProof="0" dirty="0"/>
                        <a:t>Propiedad,</a:t>
                      </a:r>
                      <a:r>
                        <a:rPr lang="es-ES_tradnl" sz="1600" baseline="0" noProof="0" dirty="0"/>
                        <a:t> Planta y Equipo </a:t>
                      </a:r>
                      <a:r>
                        <a:rPr lang="es-ES_tradnl" sz="1600" noProof="0" dirty="0"/>
                        <a:t>“300”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212,093.01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665">
                <a:tc>
                  <a:txBody>
                    <a:bodyPr/>
                    <a:lstStyle/>
                    <a:p>
                      <a:pPr algn="l"/>
                      <a:r>
                        <a:rPr lang="es-ES_tradnl" sz="1600" noProof="0" dirty="0"/>
                        <a:t>Transferencias</a:t>
                      </a:r>
                      <a:r>
                        <a:rPr lang="es-ES_tradnl" sz="1600" baseline="0" noProof="0" dirty="0"/>
                        <a:t> Corrientes    “400”</a:t>
                      </a:r>
                      <a:endParaRPr lang="es-ES_tradnl" sz="1600" b="1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718,750.00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524,755.30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665">
                <a:tc>
                  <a:txBody>
                    <a:bodyPr/>
                    <a:lstStyle/>
                    <a:p>
                      <a:pPr algn="l"/>
                      <a:r>
                        <a:rPr lang="es-ES_tradnl" sz="1600" b="0" noProof="0" dirty="0"/>
                        <a:t>Asig</a:t>
                      </a:r>
                      <a:r>
                        <a:rPr lang="es-ES_tradnl" sz="1600" b="0" baseline="0" noProof="0" dirty="0"/>
                        <a:t>naciones Globales          “900”</a:t>
                      </a:r>
                      <a:endParaRPr lang="es-ES_tradnl" sz="1600" b="0" noProof="0" dirty="0"/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272,500.00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_tradnl" sz="2000" noProof="0" dirty="0"/>
                        <a:t>221,627.77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47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s-ES_tradnl" sz="20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19,500,000.00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s-ES_tradnl" sz="20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11,334,093.33</a:t>
                      </a:r>
                    </a:p>
                  </a:txBody>
                  <a:tcPr marT="45721" marB="45721" anchor="ctr"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69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3380509" y="0"/>
            <a:ext cx="8811493" cy="897343"/>
          </a:xfrm>
          <a:solidFill>
            <a:schemeClr val="accent6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Existencias diarias, promedio mensual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 manejo de alimentos en bodegas  del INDECA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Año 2025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2</a:t>
            </a:fld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306099"/>
              </p:ext>
            </p:extLst>
          </p:nvPr>
        </p:nvGraphicFramePr>
        <p:xfrm>
          <a:off x="3380509" y="905672"/>
          <a:ext cx="8811493" cy="58163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73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0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9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822"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Mes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Institución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cell3D prstMaterial="dkEdge">
                      <a:bevel prst="relaxedInset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 Tm</a:t>
                      </a:r>
                      <a:endParaRPr lang="es-E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0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Convenio</a:t>
                      </a:r>
                      <a:r>
                        <a:rPr lang="es-ES" sz="1400" b="1" baseline="0" dirty="0">
                          <a:solidFill>
                            <a:schemeClr val="tx1"/>
                          </a:solidFill>
                        </a:rPr>
                        <a:t> MAGA/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PMA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MAGA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solidFill>
                            <a:schemeClr val="tx1"/>
                          </a:solidFill>
                        </a:rPr>
                        <a:t>MIDES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Enero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1,343.30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12,839.38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1,770.19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/>
                        <a:t>15,952.87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Febrero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333.52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11,458.73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1,653.20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13,445.45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363">
                <a:tc>
                  <a:txBody>
                    <a:bodyPr/>
                    <a:lstStyle/>
                    <a:p>
                      <a:r>
                        <a:rPr lang="es-ES" sz="1400" dirty="0"/>
                        <a:t>Marzo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323.22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9,911.17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1,491.39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11,725.78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Abril 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321.98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8,620.66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1,270.08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10,212.72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dirty="0"/>
                        <a:t>Mayo</a:t>
                      </a:r>
                      <a:endParaRPr lang="es-ES" sz="1400" b="1" dirty="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2,192.61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7,917.23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1,232.27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11,342.11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Junio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3,041.78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9,024.38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1,219.19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13,285.35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Julio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2,100.74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10,019.26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1,155.52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13,275.52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Agosto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2,017.08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9,405.72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849.05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12,271.85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Septiembre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1,879.55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8,690.69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473.28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11,043.52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Octubre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1,836.67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7,625.29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763.27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10,225.23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Noviembre 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0" dirty="0"/>
                        <a:t>Diciembre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  <a:endParaRPr kumimoji="0" lang="es-E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4328">
                <a:tc>
                  <a:txBody>
                    <a:bodyPr/>
                    <a:lstStyle/>
                    <a:p>
                      <a:r>
                        <a:rPr lang="es-ES" sz="12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PROMEDIO DIARIO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1,710.05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10,612.50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1,319.72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13,642.27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EJECUTADO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15,390.45</a:t>
                      </a:r>
                      <a:endParaRPr lang="es-GT" sz="1400" b="1" i="0" u="none" strike="noStrike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95,512.51</a:t>
                      </a:r>
                      <a:endParaRPr lang="es-GT" sz="1400" b="1" i="0" u="none" strike="noStrike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400" b="1" i="0" u="none" strike="noStrike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11,877.44</a:t>
                      </a:r>
                      <a:endParaRPr lang="es-GT" sz="1400" b="1" i="0" u="none" strike="noStrike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fontAlgn="t" latinLnBrk="0" hangingPunct="1"/>
                      <a:r>
                        <a:rPr lang="es-MX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122,780.40</a:t>
                      </a:r>
                      <a:endParaRPr lang="es-GT" sz="1400" b="1" kern="12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Planificado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150,000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3006"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Porcentaje de avance físico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G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ES" sz="1400" b="1" kern="12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81.85%</a:t>
                      </a:r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17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41964" y="0"/>
            <a:ext cx="8682712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Ministerio de Agricultura, Ganadería y Alimentación con el Programa Mundial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31 de octubre de 2025 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795385"/>
              </p:ext>
            </p:extLst>
          </p:nvPr>
        </p:nvGraphicFramePr>
        <p:xfrm>
          <a:off x="3241962" y="1321451"/>
          <a:ext cx="8682713" cy="49468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090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73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50.86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48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373.33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910474933"/>
                  </a:ext>
                </a:extLst>
              </a:tr>
              <a:tr h="41748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30.52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65143689"/>
                  </a:ext>
                </a:extLst>
              </a:tr>
              <a:tr h="37999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438.56</a:t>
                      </a:r>
                      <a:endParaRPr lang="es-GT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87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281.86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387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27.70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744085955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111.30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 y Soya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162.77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054853811"/>
                  </a:ext>
                </a:extLst>
              </a:tr>
              <a:tr h="436037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35.21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953859543"/>
                  </a:ext>
                </a:extLst>
              </a:tr>
              <a:tr h="5844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1,512.13</a:t>
                      </a:r>
                      <a:endParaRPr lang="es-GT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7FA3B3FA-4DC2-4C37-B07B-B5E672861F58}"/>
              </a:ext>
            </a:extLst>
          </p:cNvPr>
          <p:cNvSpPr txBox="1"/>
          <p:nvPr/>
        </p:nvSpPr>
        <p:spPr>
          <a:xfrm>
            <a:off x="3727737" y="6373822"/>
            <a:ext cx="72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Tm= tonelada métrica:  equivale a 1,000 kilogramos, lo que equivale a 2,204.62 libras</a:t>
            </a:r>
            <a:endParaRPr lang="es-GT" sz="1400" b="1" dirty="0"/>
          </a:p>
        </p:txBody>
      </p:sp>
    </p:spTree>
    <p:extLst>
      <p:ext uri="{BB962C8B-B14F-4D97-AF65-F5344CB8AC3E}">
        <p14:creationId xmlns:p14="http://schemas.microsoft.com/office/powerpoint/2010/main" val="177306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51200" y="0"/>
            <a:ext cx="8820726" cy="1321451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Alimentos por Acciones, Dirección de Asistencia Alimentaria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 Asistencia Alimentaria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 producto alimentario al 31 de octubre de 2025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320530"/>
              </p:ext>
            </p:extLst>
          </p:nvPr>
        </p:nvGraphicFramePr>
        <p:xfrm>
          <a:off x="3251198" y="1321451"/>
          <a:ext cx="8820727" cy="48534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0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66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4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115.97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89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692.29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64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174.18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593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2,182.37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24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558.56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06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198.50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71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2,859.73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04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185.94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1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Ración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24.29</a:t>
                      </a:r>
                      <a:endParaRPr lang="es-GT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71216110"/>
                  </a:ext>
                </a:extLst>
              </a:tr>
              <a:tr h="3691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65.37</a:t>
                      </a:r>
                      <a:endParaRPr lang="es-GT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04068512"/>
                  </a:ext>
                </a:extLst>
              </a:tr>
              <a:tr h="47866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7,057.21</a:t>
                      </a:r>
                      <a:endParaRPr lang="es-GT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50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6" name="Título 1"/>
          <p:cNvSpPr>
            <a:spLocks noGrp="1"/>
          </p:cNvSpPr>
          <p:nvPr>
            <p:ph type="ctrTitle" idx="4294967295"/>
          </p:nvPr>
        </p:nvSpPr>
        <p:spPr>
          <a:xfrm>
            <a:off x="3278909" y="0"/>
            <a:ext cx="8774546" cy="1349402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Existencia de producto alimentario al 31 de octubre de 2025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340505"/>
              </p:ext>
            </p:extLst>
          </p:nvPr>
        </p:nvGraphicFramePr>
        <p:xfrm>
          <a:off x="3278909" y="3066472"/>
          <a:ext cx="8774546" cy="14788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72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1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705.37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93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705.37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79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15854" y="0"/>
            <a:ext cx="8691418" cy="1224624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Convenio PMA - MAGA/VISAN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 de alimentos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enero-octubre 2025 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99969"/>
              </p:ext>
            </p:extLst>
          </p:nvPr>
        </p:nvGraphicFramePr>
        <p:xfrm>
          <a:off x="3315854" y="1224624"/>
          <a:ext cx="8691418" cy="49020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584.07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116922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2,909.08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885.04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913210419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5,193.00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69114376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 de maíz nixtamalizada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2,612.05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748881978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 de avena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994.98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4819570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3,842.11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94292832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 de harina de maíz y soya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1,043.51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68504016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337.56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676107583"/>
                  </a:ext>
                </a:extLst>
              </a:tr>
              <a:tr h="460352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18,401.40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01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43563" y="9236"/>
            <a:ext cx="8581113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Ingreso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– octubre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104754"/>
              </p:ext>
            </p:extLst>
          </p:nvPr>
        </p:nvGraphicFramePr>
        <p:xfrm>
          <a:off x="3343564" y="3222484"/>
          <a:ext cx="8581112" cy="8322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43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7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59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61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485.85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0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15854" y="0"/>
            <a:ext cx="8691418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Agricultura, Ganadería y Alimentación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enero - octubre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61508"/>
              </p:ext>
            </p:extLst>
          </p:nvPr>
        </p:nvGraphicFramePr>
        <p:xfrm>
          <a:off x="3315855" y="1117600"/>
          <a:ext cx="8691418" cy="48220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17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4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Aceite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666.32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18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3,170.01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Azúcar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954.43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7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Frijol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5,275.46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90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Harina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maíz Nixtamalizada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2,088.19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124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Hojuelas</a:t>
                      </a:r>
                      <a:r>
                        <a:rPr lang="es-MX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Avena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990.53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Maíz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8,181.92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Mezcla</a:t>
                      </a:r>
                      <a:r>
                        <a:rPr lang="es-GT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harina de maíz y soya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954.83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83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Ración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2,079.05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698020535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352.34</a:t>
                      </a:r>
                      <a:endParaRPr lang="es-GT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4276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24,713.07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34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71642-554C-4129-AACD-A60A5C1E4227}" type="slidenum">
              <a:rPr lang="es-ES" smtClean="0"/>
              <a:pPr/>
              <a:t>9</a:t>
            </a:fld>
            <a:endParaRPr lang="es-ES" dirty="0"/>
          </a:p>
        </p:txBody>
      </p:sp>
      <p:sp>
        <p:nvSpPr>
          <p:cNvPr id="7" name="Título 1"/>
          <p:cNvSpPr>
            <a:spLocks noGrp="1"/>
          </p:cNvSpPr>
          <p:nvPr>
            <p:ph type="ctrTitle" idx="4294967295"/>
          </p:nvPr>
        </p:nvSpPr>
        <p:spPr>
          <a:xfrm>
            <a:off x="3343563" y="9236"/>
            <a:ext cx="8581113" cy="1117600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algn="ctr"/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Ministerio de Desarrollo Social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Despacho de alimentos </a:t>
            </a:r>
            <a:b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enero – octubre 2025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632213"/>
              </p:ext>
            </p:extLst>
          </p:nvPr>
        </p:nvGraphicFramePr>
        <p:xfrm>
          <a:off x="3343564" y="3222484"/>
          <a:ext cx="8581112" cy="8322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43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7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591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PRODUCTO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Tm</a:t>
                      </a:r>
                      <a:endParaRPr lang="es-GT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615"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MX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Arroz</a:t>
                      </a:r>
                      <a:endParaRPr lang="es-GT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88" rtl="0" eaLnBrk="1" latinLnBrk="0" hangingPunct="1"/>
                      <a:r>
                        <a:rPr lang="es-GT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1,061.52</a:t>
                      </a:r>
                    </a:p>
                  </a:txBody>
                  <a:tcPr anchor="ctr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348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14:prism isContent="1"/>
      </p:transition>
    </mc:Choice>
    <mc:Fallback xmlns="">
      <p:transition spd="slow" advTm="10000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18391</TotalTime>
  <Words>696</Words>
  <Application>Microsoft Office PowerPoint</Application>
  <PresentationFormat>Panorámica</PresentationFormat>
  <Paragraphs>282</Paragraphs>
  <Slides>11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Presentación de PowerPoint</vt:lpstr>
      <vt:lpstr>Existencias diarias, promedio mensual  del manejo de alimentos en bodegas  del INDECA   Año 2025</vt:lpstr>
      <vt:lpstr>Convenio Ministerio de Agricultura, Ganadería y Alimentación con el Programa Mundial de Alimentos Existencia de  producto alimentario al 31 de octubre de 2025 </vt:lpstr>
      <vt:lpstr>Ministerio de Agricultura, Ganadería y Alimentación  Alimentos por Acciones, Dirección de Asistencia Alimentaria  y Asistencia Alimentaria Existencia de  producto alimentario al 31 de octubre de 2025</vt:lpstr>
      <vt:lpstr>Ministerio de  Desarrollo Social Existencia de producto alimentario al 31 de octubre de 2025</vt:lpstr>
      <vt:lpstr>Ministerio de Agricultura, Ganadería y Alimentación Convenio PMA - MAGA/VISAN Ingreso de alimentos  enero-octubre 2025 </vt:lpstr>
      <vt:lpstr>Ministerio de Desarrollo Social Ingreso de alimentos  enero – octubre 2025</vt:lpstr>
      <vt:lpstr> Ministerio de Agricultura, Ganadería y Alimentación Despacho de alimentos   enero - octubre 2025</vt:lpstr>
      <vt:lpstr>Ministerio de Desarrollo Social Despacho de alimentos  enero – octubre 2025</vt:lpstr>
      <vt:lpstr>Presupuesto del INDECA 2025 Ingresos por fuente de financiamiento enero-octubre 2025</vt:lpstr>
      <vt:lpstr>Presupuesto del INDECA 2025 Instituto Nacional de Comercialización Agrícola Egresos por grupo de gasto   enero-octubre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 Calderon</dc:creator>
  <cp:lastModifiedBy>CARLOS CALDERON</cp:lastModifiedBy>
  <cp:revision>2291</cp:revision>
  <cp:lastPrinted>2017-08-11T21:19:39Z</cp:lastPrinted>
  <dcterms:created xsi:type="dcterms:W3CDTF">2017-01-05T16:19:17Z</dcterms:created>
  <dcterms:modified xsi:type="dcterms:W3CDTF">2025-11-11T15:26:57Z</dcterms:modified>
</cp:coreProperties>
</file>